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67" r:id="rId1"/>
  </p:sldMasterIdLst>
  <p:notesMasterIdLst>
    <p:notesMasterId r:id="rId29"/>
  </p:notesMasterIdLst>
  <p:sldIdLst>
    <p:sldId id="312" r:id="rId2"/>
    <p:sldId id="313" r:id="rId3"/>
    <p:sldId id="314" r:id="rId4"/>
    <p:sldId id="379" r:id="rId5"/>
    <p:sldId id="316" r:id="rId6"/>
    <p:sldId id="317" r:id="rId7"/>
    <p:sldId id="318" r:id="rId8"/>
    <p:sldId id="384" r:id="rId9"/>
    <p:sldId id="386" r:id="rId10"/>
    <p:sldId id="387" r:id="rId11"/>
    <p:sldId id="321" r:id="rId12"/>
    <p:sldId id="390" r:id="rId13"/>
    <p:sldId id="392" r:id="rId14"/>
    <p:sldId id="381" r:id="rId15"/>
    <p:sldId id="402" r:id="rId16"/>
    <p:sldId id="403" r:id="rId17"/>
    <p:sldId id="410" r:id="rId18"/>
    <p:sldId id="385" r:id="rId19"/>
    <p:sldId id="308" r:id="rId20"/>
    <p:sldId id="411" r:id="rId21"/>
    <p:sldId id="394" r:id="rId22"/>
    <p:sldId id="396" r:id="rId23"/>
    <p:sldId id="397" r:id="rId24"/>
    <p:sldId id="398" r:id="rId25"/>
    <p:sldId id="399" r:id="rId26"/>
    <p:sldId id="407" r:id="rId27"/>
    <p:sldId id="408" r:id="rId28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9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9729"/>
    <a:srgbClr val="0033CC"/>
    <a:srgbClr val="FFD669"/>
    <a:srgbClr val="EEACEC"/>
    <a:srgbClr val="FF9900"/>
    <a:srgbClr val="00FF00"/>
    <a:srgbClr val="00FFFF"/>
    <a:srgbClr val="000082"/>
    <a:srgbClr val="660033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8329" autoAdjust="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229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0"/>
      <c:rotY val="0"/>
      <c:perspective val="11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spPr>
            <a:pattFill prst="pct5">
              <a:fgClr>
                <a:srgbClr val="00FF0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dPt>
            <c:idx val="0"/>
            <c:spPr>
              <a:solidFill>
                <a:srgbClr val="00FF00"/>
              </a:solidFill>
              <a:ln>
                <a:noFill/>
              </a:ln>
              <a:effectLst/>
              <a:sp3d/>
            </c:spPr>
          </c:dPt>
          <c:dPt>
            <c:idx val="1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</c:dPt>
          <c:dPt>
            <c:idx val="2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3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</c:dPt>
          <c:dPt>
            <c:idx val="4"/>
            <c:spPr>
              <a:solidFill>
                <a:srgbClr val="00FFFF"/>
              </a:solidFill>
              <a:ln>
                <a:noFill/>
              </a:ln>
              <a:effectLst/>
              <a:sp3d/>
            </c:spPr>
          </c:dPt>
          <c:dPt>
            <c:idx val="5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</c:dPt>
          <c:dPt>
            <c:idx val="6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</c:dPt>
          <c:dPt>
            <c:idx val="7"/>
            <c:spPr>
              <a:solidFill>
                <a:srgbClr val="EEACEC"/>
              </a:solidFill>
              <a:ln>
                <a:noFill/>
              </a:ln>
              <a:effectLst/>
              <a:sp3d/>
            </c:spPr>
          </c:dPt>
          <c:dPt>
            <c:idx val="8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</c:dPt>
          <c:dPt>
            <c:idx val="9"/>
            <c:spPr>
              <a:solidFill>
                <a:srgbClr val="FF9900"/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6.9444444444444458E-3"/>
                  <c:y val="-8.9462684500433931E-2"/>
                </c:manualLayout>
              </c:layout>
              <c:tx>
                <c:rich>
                  <a:bodyPr/>
                  <a:lstStyle/>
                  <a:p>
                    <a:fld id="{B725D67A-0CDF-4CF5-BAD1-2BF1C88A5D97}" type="CATEGORYNAME">
                      <a:rPr lang="ru-RU" cap="all" normalizeH="0" baseline="0" smtClean="0"/>
                      <a:pPr/>
                      <a:t>[ИМЯ КАТЕГОРИИ]</a:t>
                    </a:fld>
                    <a:r>
                      <a:rPr lang="ru-RU" cap="all" normalizeH="0" baseline="0" dirty="0" smtClean="0"/>
                      <a:t> 82,5%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4.1666666666666423E-3"/>
                  <c:y val="-0.35018250790169864"/>
                </c:manualLayout>
              </c:layout>
              <c:tx>
                <c:rich>
                  <a:bodyPr/>
                  <a:lstStyle/>
                  <a:p>
                    <a:fld id="{A1269B0F-BCD0-4B09-A5DE-5125FD252401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0,1%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888888888888889E-2"/>
                  <c:y val="-0.53422003030259124"/>
                </c:manualLayout>
              </c:layout>
              <c:tx>
                <c:rich>
                  <a:bodyPr/>
                  <a:lstStyle/>
                  <a:p>
                    <a:fld id="{DF167EA7-6968-4DDB-BCD7-D050987F93EC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3,5%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3.0555555555555558E-2"/>
                  <c:y val="-0.66202386530321122"/>
                </c:manualLayout>
              </c:layout>
              <c:tx>
                <c:rich>
                  <a:bodyPr/>
                  <a:lstStyle/>
                  <a:p>
                    <a:fld id="{7C747037-B8D3-49DC-8F0B-9766D497032C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4,3%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5.5555555555555558E-3"/>
                  <c:y val="-0.30672910336854686"/>
                </c:manualLayout>
              </c:layout>
              <c:tx>
                <c:rich>
                  <a:bodyPr/>
                  <a:lstStyle/>
                  <a:p>
                    <a:fld id="{A6A1BEB9-9595-4B2F-ACA8-ACF60419E732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0,9%</a:t>
                    </a:r>
                  </a:p>
                  <a:p>
                    <a:endParaRPr lang="ru-RU"/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147334208223972"/>
                      <c:h val="7.8799014280216836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4.0277777777777773E-2"/>
                  <c:y val="-0.53422003030259124"/>
                </c:manualLayout>
              </c:layout>
              <c:tx>
                <c:rich>
                  <a:bodyPr/>
                  <a:lstStyle/>
                  <a:p>
                    <a:fld id="{C025931E-71C4-4B99-84A0-39883E0FF6C1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5,6%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4.444444444444446E-2"/>
                  <c:y val="-0.41408442540200852"/>
                </c:manualLayout>
              </c:layout>
              <c:tx>
                <c:rich>
                  <a:bodyPr/>
                  <a:lstStyle/>
                  <a:p>
                    <a:fld id="{CFD7CFC3-E13A-497B-A9C5-6E38FAD2E248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0,4%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5.4680664916885422E-8"/>
                  <c:y val="-0.1341940267506509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cap="all" normalizeH="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9A2B0252-B4AA-46FF-87D5-217676C68C0E}" type="CATEGORYNAME">
                      <a:rPr lang="ru-RU" smtClean="0"/>
                      <a:pPr>
                        <a:defRPr sz="1197" b="0" i="0" u="none" strike="noStrike" kern="1200" cap="all" normalizeH="0" baseline="0">
                          <a:solidFill>
                            <a:schemeClr val="dk1">
                              <a:lumMod val="65000"/>
                              <a:lumOff val="3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dirty="0" smtClean="0"/>
                      <a:t> 1%</a:t>
                    </a:r>
                  </a:p>
                </c:rich>
              </c:tx>
              <c:spPr>
                <a:solidFill>
                  <a:srgbClr val="FFFFFF"/>
                </a:solidFill>
                <a:ln>
                  <a:solidFill>
                    <a:srgbClr val="000000">
                      <a:lumMod val="25000"/>
                      <a:lumOff val="75000"/>
                    </a:srgbClr>
                  </a:solidFill>
                </a:ln>
                <a:effectLst/>
              </c:spPr>
              <c:showCatName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370822397200346"/>
                      <c:h val="9.1836615577335204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8"/>
              <c:layout>
                <c:manualLayout>
                  <c:x val="-2.222222222222223E-2"/>
                  <c:y val="-0.2683880535013019"/>
                </c:manualLayout>
              </c:layout>
              <c:tx>
                <c:rich>
                  <a:bodyPr/>
                  <a:lstStyle/>
                  <a:p>
                    <a:fld id="{6F01EE75-06B6-4C3A-BCDB-953935701738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0,5%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2.7777777777777686E-2"/>
                  <c:y val="-0.14825244860071921"/>
                </c:manualLayout>
              </c:layout>
              <c:tx>
                <c:rich>
                  <a:bodyPr/>
                  <a:lstStyle/>
                  <a:p>
                    <a:fld id="{26914D0C-82AC-460C-AB2C-18FD54663399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1,2%</a:t>
                    </a:r>
                  </a:p>
                </c:rich>
              </c:tx>
              <c:showCatNam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all" normalizeH="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Лист1!$B$1:$K$1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</c:v>
                </c:pt>
                <c:pt idx="4">
                  <c:v>Госпошлина</c:v>
                </c:pt>
                <c:pt idx="5">
                  <c:v>Доходы от имущества</c:v>
                </c:pt>
                <c:pt idx="6">
                  <c:v>Плата за воздействие на окружающую среду</c:v>
                </c:pt>
                <c:pt idx="7">
                  <c:v>Платные услуги</c:v>
                </c:pt>
                <c:pt idx="8">
                  <c:v>Доходы от продажи материальных активов</c:v>
                </c:pt>
                <c:pt idx="9">
                  <c:v>Штрафы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Лист1!$A$1:$K$1</c15:sqref>
                  </c15:fullRef>
                </c:ext>
              </c:extLst>
            </c:strRef>
          </c:cat>
          <c:val>
            <c:numRef>
              <c:f>Лист1!$B$2:$K$2</c:f>
              <c:numCache>
                <c:formatCode>General</c:formatCode>
                <c:ptCount val="10"/>
                <c:pt idx="0">
                  <c:v>192528</c:v>
                </c:pt>
                <c:pt idx="1">
                  <c:v>239</c:v>
                </c:pt>
                <c:pt idx="2">
                  <c:v>8126</c:v>
                </c:pt>
                <c:pt idx="3">
                  <c:v>10004</c:v>
                </c:pt>
                <c:pt idx="4">
                  <c:v>1988</c:v>
                </c:pt>
                <c:pt idx="5">
                  <c:v>13095</c:v>
                </c:pt>
                <c:pt idx="6">
                  <c:v>1060</c:v>
                </c:pt>
                <c:pt idx="7">
                  <c:v>2240</c:v>
                </c:pt>
                <c:pt idx="8">
                  <c:v>1183</c:v>
                </c:pt>
                <c:pt idx="9">
                  <c:v>2895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Лист1!$A$2:$K$2</c15:sqref>
                  </c15:fullRef>
                </c:ext>
              </c:extLst>
            </c:numRef>
          </c:val>
        </c:ser>
        <c:dLbls/>
        <c:gapWidth val="219"/>
        <c:shape val="box"/>
        <c:axId val="134968064"/>
        <c:axId val="134969600"/>
        <c:axId val="0"/>
      </c:bar3DChart>
      <c:catAx>
        <c:axId val="13496806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4969600"/>
        <c:crosses val="autoZero"/>
        <c:auto val="1"/>
        <c:lblAlgn val="ctr"/>
        <c:lblOffset val="100"/>
      </c:catAx>
      <c:valAx>
        <c:axId val="13496960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496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98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4.468150884992679E-2"/>
          <c:w val="0.98743296074053477"/>
          <c:h val="0.750800021242859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28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explosion val="52"/>
            <c:spPr>
              <a:solidFill>
                <a:srgbClr val="C0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explosion val="19"/>
            <c:spPr>
              <a:solidFill>
                <a:srgbClr val="0033CC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explosion val="11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explosion val="31"/>
            <c:spPr>
              <a:solidFill>
                <a:schemeClr val="bg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explosion val="18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0" h="82550"/>
                <a:contourClr>
                  <a:schemeClr val="lt1"/>
                </a:contourClr>
              </a:sp3d>
            </c:spPr>
          </c:dPt>
          <c:dPt>
            <c:idx val="7"/>
            <c:spPr>
              <a:solidFill>
                <a:srgbClr val="FF99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explosion val="23"/>
            <c:spPr>
              <a:solidFill>
                <a:srgbClr val="EEACEC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spPr>
              <a:solidFill>
                <a:srgbClr val="FFD66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1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8.2919308546144543E-2"/>
                  <c:y val="-9.8760327443497831E-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670282817587703E-2"/>
                  <c:y val="0.1228482121858143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5459532101823539E-2"/>
                  <c:y val="-7.2263654226950502E-3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1081180138850283E-2"/>
                  <c:y val="-7.9490019649644583E-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7.4486836490604239E-2"/>
                  <c:y val="0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2648708083310067E-2"/>
                  <c:y val="-0.2842370399593350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small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</c:v>
                </c:pt>
                <c:pt idx="8">
                  <c:v>Соц.политика</c:v>
                </c:pt>
                <c:pt idx="9">
                  <c:v>Физкультура</c:v>
                </c:pt>
                <c:pt idx="10">
                  <c:v>СМИ</c:v>
                </c:pt>
                <c:pt idx="11">
                  <c:v>Обслуживание госдолга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60068.4</c:v>
                </c:pt>
                <c:pt idx="1">
                  <c:v>1087.0999999999999</c:v>
                </c:pt>
                <c:pt idx="2">
                  <c:v>3850</c:v>
                </c:pt>
                <c:pt idx="3">
                  <c:v>18308</c:v>
                </c:pt>
                <c:pt idx="4">
                  <c:v>49724</c:v>
                </c:pt>
                <c:pt idx="5">
                  <c:v>500</c:v>
                </c:pt>
                <c:pt idx="6">
                  <c:v>428233</c:v>
                </c:pt>
                <c:pt idx="7">
                  <c:v>50806.1</c:v>
                </c:pt>
                <c:pt idx="8">
                  <c:v>63632.9</c:v>
                </c:pt>
                <c:pt idx="9">
                  <c:v>9885.4</c:v>
                </c:pt>
                <c:pt idx="10">
                  <c:v>350</c:v>
                </c:pt>
                <c:pt idx="11">
                  <c:v>300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5862918547189104E-3"/>
          <c:y val="0.79439605793231116"/>
          <c:w val="0.9910435416559692"/>
          <c:h val="0.19355999969653059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A0E0D-9849-4724-AEF3-DAF6E035255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4CACDD-E03A-427C-8B7A-DB5388A5BD8D}">
      <dgm:prSet phldrT="[Текст]" custT="1"/>
      <dgm:spPr>
        <a:ln>
          <a:solidFill>
            <a:schemeClr val="bg1"/>
          </a:solidFill>
        </a:ln>
      </dgm:spPr>
      <dgm:t>
        <a:bodyPr/>
        <a:lstStyle/>
        <a:p>
          <a:r>
            <a:rPr lang="ru-RU" sz="1800" dirty="0" smtClean="0"/>
            <a:t>ЭТАПЫ БЮДЖЕТНОГО ПРОЦЕССА</a:t>
          </a:r>
          <a:endParaRPr lang="ru-RU" sz="1800" dirty="0"/>
        </a:p>
      </dgm:t>
    </dgm:pt>
    <dgm:pt modelId="{98FF42E5-00CB-4382-9B3C-C8B747CB8354}" type="parTrans" cxnId="{D9D53D1F-F297-4646-8038-BC9B6CFAC7B2}">
      <dgm:prSet/>
      <dgm:spPr/>
      <dgm:t>
        <a:bodyPr/>
        <a:lstStyle/>
        <a:p>
          <a:endParaRPr lang="ru-RU"/>
        </a:p>
      </dgm:t>
    </dgm:pt>
    <dgm:pt modelId="{59450F6E-F953-4DD1-B3B0-A181A73D2900}" type="sibTrans" cxnId="{D9D53D1F-F297-4646-8038-BC9B6CFAC7B2}">
      <dgm:prSet/>
      <dgm:spPr/>
      <dgm:t>
        <a:bodyPr/>
        <a:lstStyle/>
        <a:p>
          <a:endParaRPr lang="ru-RU"/>
        </a:p>
      </dgm:t>
    </dgm:pt>
    <dgm:pt modelId="{81ED6989-DB09-4163-9FE8-4274D9FB393B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1. Разработка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31A4F4FA-6743-4237-978E-3C0F106CB502}" type="parTrans" cxnId="{2A4E0C1F-A68E-42D7-B7E3-D6CA547AFAE7}">
      <dgm:prSet/>
      <dgm:spPr/>
      <dgm:t>
        <a:bodyPr/>
        <a:lstStyle/>
        <a:p>
          <a:endParaRPr lang="ru-RU"/>
        </a:p>
      </dgm:t>
    </dgm:pt>
    <dgm:pt modelId="{FF75FB9F-B49C-49BB-BB24-949F6DDD30B7}" type="sibTrans" cxnId="{2A4E0C1F-A68E-42D7-B7E3-D6CA547AFAE7}">
      <dgm:prSet/>
      <dgm:spPr/>
      <dgm:t>
        <a:bodyPr/>
        <a:lstStyle/>
        <a:p>
          <a:endParaRPr lang="ru-RU"/>
        </a:p>
      </dgm:t>
    </dgm:pt>
    <dgm:pt modelId="{9F3D15E7-183E-4168-819E-A5AE67C70800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3. Утверждение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93FA7CE8-AEE6-43B9-836C-3F03118B3842}" type="parTrans" cxnId="{1F516231-CCDD-42EE-A016-172EBE13908E}">
      <dgm:prSet/>
      <dgm:spPr/>
      <dgm:t>
        <a:bodyPr/>
        <a:lstStyle/>
        <a:p>
          <a:endParaRPr lang="ru-RU"/>
        </a:p>
      </dgm:t>
    </dgm:pt>
    <dgm:pt modelId="{A8C7CFE1-1740-4D3F-B2CD-CE863C4043BC}" type="sibTrans" cxnId="{1F516231-CCDD-42EE-A016-172EBE13908E}">
      <dgm:prSet/>
      <dgm:spPr/>
      <dgm:t>
        <a:bodyPr/>
        <a:lstStyle/>
        <a:p>
          <a:endParaRPr lang="ru-RU"/>
        </a:p>
      </dgm:t>
    </dgm:pt>
    <dgm:pt modelId="{01A86283-4B1C-4FDB-903B-896A03C158D5}">
      <dgm:prSet phldrT="[Текст]"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5. Рассмотрение и утверждение отчета об исполнении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73D9929A-4AE6-4F97-BA74-8AFCD9A206B7}" type="parTrans" cxnId="{C0312426-55AA-4ACA-B48B-800E5E458D39}">
      <dgm:prSet/>
      <dgm:spPr/>
      <dgm:t>
        <a:bodyPr/>
        <a:lstStyle/>
        <a:p>
          <a:endParaRPr lang="ru-RU"/>
        </a:p>
      </dgm:t>
    </dgm:pt>
    <dgm:pt modelId="{324A3824-7E2F-4853-8FBF-DF5B456D79E9}" type="sibTrans" cxnId="{C0312426-55AA-4ACA-B48B-800E5E458D39}">
      <dgm:prSet/>
      <dgm:spPr/>
      <dgm:t>
        <a:bodyPr/>
        <a:lstStyle/>
        <a:p>
          <a:endParaRPr lang="ru-RU"/>
        </a:p>
      </dgm:t>
    </dgm:pt>
    <dgm:pt modelId="{11CB86F8-31C1-4608-BCC5-247E331BAD1E}">
      <dgm:prSet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2. Рассмотрение проекта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5E6F24EC-07DA-4409-8D2A-E1F358F0D53E}" type="parTrans" cxnId="{D415ADF1-643B-4A0F-B68B-81FC7B7C6D2F}">
      <dgm:prSet/>
      <dgm:spPr/>
      <dgm:t>
        <a:bodyPr/>
        <a:lstStyle/>
        <a:p>
          <a:endParaRPr lang="ru-RU"/>
        </a:p>
      </dgm:t>
    </dgm:pt>
    <dgm:pt modelId="{F5A553B9-EFFA-4E17-A2E0-9DF789FF44C5}" type="sibTrans" cxnId="{D415ADF1-643B-4A0F-B68B-81FC7B7C6D2F}">
      <dgm:prSet/>
      <dgm:spPr/>
      <dgm:t>
        <a:bodyPr/>
        <a:lstStyle/>
        <a:p>
          <a:endParaRPr lang="ru-RU"/>
        </a:p>
      </dgm:t>
    </dgm:pt>
    <dgm:pt modelId="{84644A64-B651-4593-8A15-954557571337}">
      <dgm:prSet custT="1"/>
      <dgm:spPr>
        <a:solidFill>
          <a:schemeClr val="bg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400" dirty="0" smtClean="0">
              <a:solidFill>
                <a:schemeClr val="tx2"/>
              </a:solidFill>
            </a:rPr>
            <a:t>4. Исполнение бюджета</a:t>
          </a:r>
          <a:endParaRPr lang="ru-RU" sz="1400" dirty="0">
            <a:solidFill>
              <a:schemeClr val="tx2"/>
            </a:solidFill>
          </a:endParaRPr>
        </a:p>
      </dgm:t>
    </dgm:pt>
    <dgm:pt modelId="{EEC18031-8BE0-4AC6-8896-41712D10D7F6}" type="parTrans" cxnId="{5A6B04EB-E725-4701-BA93-BCA07199DFCB}">
      <dgm:prSet/>
      <dgm:spPr/>
      <dgm:t>
        <a:bodyPr/>
        <a:lstStyle/>
        <a:p>
          <a:endParaRPr lang="ru-RU"/>
        </a:p>
      </dgm:t>
    </dgm:pt>
    <dgm:pt modelId="{EC2C1A17-C727-4AEC-86B8-96324E5FB060}" type="sibTrans" cxnId="{5A6B04EB-E725-4701-BA93-BCA07199DFCB}">
      <dgm:prSet/>
      <dgm:spPr/>
      <dgm:t>
        <a:bodyPr/>
        <a:lstStyle/>
        <a:p>
          <a:endParaRPr lang="ru-RU"/>
        </a:p>
      </dgm:t>
    </dgm:pt>
    <dgm:pt modelId="{398FFEDC-BFFB-4687-A7AC-A133982093F8}" type="pres">
      <dgm:prSet presAssocID="{195A0E0D-9849-4724-AEF3-DAF6E03525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D874B2-AFE1-40B2-848A-6C041981297C}" type="pres">
      <dgm:prSet presAssocID="{824CACDD-E03A-427C-8B7A-DB5388A5BD8D}" presName="hierRoot1" presStyleCnt="0">
        <dgm:presLayoutVars>
          <dgm:hierBranch val="init"/>
        </dgm:presLayoutVars>
      </dgm:prSet>
      <dgm:spPr/>
    </dgm:pt>
    <dgm:pt modelId="{A93F08A3-CEE2-4CEC-875D-F7FE952BE28D}" type="pres">
      <dgm:prSet presAssocID="{824CACDD-E03A-427C-8B7A-DB5388A5BD8D}" presName="rootComposite1" presStyleCnt="0"/>
      <dgm:spPr/>
    </dgm:pt>
    <dgm:pt modelId="{D7C56106-E809-407C-94C9-8E39E21EEBEA}" type="pres">
      <dgm:prSet presAssocID="{824CACDD-E03A-427C-8B7A-DB5388A5BD8D}" presName="rootText1" presStyleLbl="node0" presStyleIdx="0" presStyleCnt="1" custScaleX="381764" custScaleY="567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0DCA23-E61E-4D60-8C01-FF734DB21588}" type="pres">
      <dgm:prSet presAssocID="{824CACDD-E03A-427C-8B7A-DB5388A5BD8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7096D27-90B6-478D-8DB2-11220FD707AF}" type="pres">
      <dgm:prSet presAssocID="{824CACDD-E03A-427C-8B7A-DB5388A5BD8D}" presName="hierChild2" presStyleCnt="0"/>
      <dgm:spPr/>
    </dgm:pt>
    <dgm:pt modelId="{30FDE77F-0DE1-4507-9AB4-E4873006176F}" type="pres">
      <dgm:prSet presAssocID="{31A4F4FA-6743-4237-978E-3C0F106CB502}" presName="Name37" presStyleLbl="parChTrans1D2" presStyleIdx="0" presStyleCnt="5"/>
      <dgm:spPr/>
      <dgm:t>
        <a:bodyPr/>
        <a:lstStyle/>
        <a:p>
          <a:endParaRPr lang="ru-RU"/>
        </a:p>
      </dgm:t>
    </dgm:pt>
    <dgm:pt modelId="{F9725548-D4CF-419F-A724-9207DF64A0B3}" type="pres">
      <dgm:prSet presAssocID="{81ED6989-DB09-4163-9FE8-4274D9FB393B}" presName="hierRoot2" presStyleCnt="0">
        <dgm:presLayoutVars>
          <dgm:hierBranch val="init"/>
        </dgm:presLayoutVars>
      </dgm:prSet>
      <dgm:spPr/>
    </dgm:pt>
    <dgm:pt modelId="{184D3D69-D2D7-4502-9191-669AAD37B54B}" type="pres">
      <dgm:prSet presAssocID="{81ED6989-DB09-4163-9FE8-4274D9FB393B}" presName="rootComposite" presStyleCnt="0"/>
      <dgm:spPr/>
    </dgm:pt>
    <dgm:pt modelId="{91937533-898F-4FC5-A9E4-FE0BA78B0BED}" type="pres">
      <dgm:prSet presAssocID="{81ED6989-DB09-4163-9FE8-4274D9FB393B}" presName="rootText" presStyleLbl="node2" presStyleIdx="0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736AB3-14FB-442A-8C59-ED1D80EA616A}" type="pres">
      <dgm:prSet presAssocID="{81ED6989-DB09-4163-9FE8-4274D9FB393B}" presName="rootConnector" presStyleLbl="node2" presStyleIdx="0" presStyleCnt="5"/>
      <dgm:spPr/>
      <dgm:t>
        <a:bodyPr/>
        <a:lstStyle/>
        <a:p>
          <a:endParaRPr lang="ru-RU"/>
        </a:p>
      </dgm:t>
    </dgm:pt>
    <dgm:pt modelId="{7BADFCDB-E98D-46F4-9C6A-0B18648C6962}" type="pres">
      <dgm:prSet presAssocID="{81ED6989-DB09-4163-9FE8-4274D9FB393B}" presName="hierChild4" presStyleCnt="0"/>
      <dgm:spPr/>
    </dgm:pt>
    <dgm:pt modelId="{1E168AC0-FCF6-4950-AD56-E0162207CD4C}" type="pres">
      <dgm:prSet presAssocID="{81ED6989-DB09-4163-9FE8-4274D9FB393B}" presName="hierChild5" presStyleCnt="0"/>
      <dgm:spPr/>
    </dgm:pt>
    <dgm:pt modelId="{42131694-B3C1-48DA-9A89-0ED8F63CDD47}" type="pres">
      <dgm:prSet presAssocID="{5E6F24EC-07DA-4409-8D2A-E1F358F0D53E}" presName="Name37" presStyleLbl="parChTrans1D2" presStyleIdx="1" presStyleCnt="5"/>
      <dgm:spPr/>
      <dgm:t>
        <a:bodyPr/>
        <a:lstStyle/>
        <a:p>
          <a:endParaRPr lang="ru-RU"/>
        </a:p>
      </dgm:t>
    </dgm:pt>
    <dgm:pt modelId="{CE0DC93D-466F-45F6-AE6B-84553C0CB8AA}" type="pres">
      <dgm:prSet presAssocID="{11CB86F8-31C1-4608-BCC5-247E331BAD1E}" presName="hierRoot2" presStyleCnt="0">
        <dgm:presLayoutVars>
          <dgm:hierBranch val="init"/>
        </dgm:presLayoutVars>
      </dgm:prSet>
      <dgm:spPr/>
    </dgm:pt>
    <dgm:pt modelId="{A544FF7E-3AA1-4012-A8F5-5B7E24307511}" type="pres">
      <dgm:prSet presAssocID="{11CB86F8-31C1-4608-BCC5-247E331BAD1E}" presName="rootComposite" presStyleCnt="0"/>
      <dgm:spPr/>
    </dgm:pt>
    <dgm:pt modelId="{F495F80B-6FEE-4FC2-B820-6BD21D72101E}" type="pres">
      <dgm:prSet presAssocID="{11CB86F8-31C1-4608-BCC5-247E331BAD1E}" presName="rootText" presStyleLbl="node2" presStyleIdx="1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3169FC-2904-40E9-BED3-B6AB9616B8F1}" type="pres">
      <dgm:prSet presAssocID="{11CB86F8-31C1-4608-BCC5-247E331BAD1E}" presName="rootConnector" presStyleLbl="node2" presStyleIdx="1" presStyleCnt="5"/>
      <dgm:spPr/>
      <dgm:t>
        <a:bodyPr/>
        <a:lstStyle/>
        <a:p>
          <a:endParaRPr lang="ru-RU"/>
        </a:p>
      </dgm:t>
    </dgm:pt>
    <dgm:pt modelId="{06856941-3E6A-4767-9273-EB6AA5E571AF}" type="pres">
      <dgm:prSet presAssocID="{11CB86F8-31C1-4608-BCC5-247E331BAD1E}" presName="hierChild4" presStyleCnt="0"/>
      <dgm:spPr/>
    </dgm:pt>
    <dgm:pt modelId="{19D5C736-565F-4332-886E-AC2D16E7C748}" type="pres">
      <dgm:prSet presAssocID="{11CB86F8-31C1-4608-BCC5-247E331BAD1E}" presName="hierChild5" presStyleCnt="0"/>
      <dgm:spPr/>
    </dgm:pt>
    <dgm:pt modelId="{8D16B8B8-EC00-4610-BCC6-ACE28551BF93}" type="pres">
      <dgm:prSet presAssocID="{93FA7CE8-AEE6-43B9-836C-3F03118B3842}" presName="Name37" presStyleLbl="parChTrans1D2" presStyleIdx="2" presStyleCnt="5"/>
      <dgm:spPr/>
      <dgm:t>
        <a:bodyPr/>
        <a:lstStyle/>
        <a:p>
          <a:endParaRPr lang="ru-RU"/>
        </a:p>
      </dgm:t>
    </dgm:pt>
    <dgm:pt modelId="{39F48156-34B2-44A6-A0ED-36EEA7E3C117}" type="pres">
      <dgm:prSet presAssocID="{9F3D15E7-183E-4168-819E-A5AE67C70800}" presName="hierRoot2" presStyleCnt="0">
        <dgm:presLayoutVars>
          <dgm:hierBranch val="init"/>
        </dgm:presLayoutVars>
      </dgm:prSet>
      <dgm:spPr/>
    </dgm:pt>
    <dgm:pt modelId="{9C1F9B11-997D-425B-9961-764D120824B0}" type="pres">
      <dgm:prSet presAssocID="{9F3D15E7-183E-4168-819E-A5AE67C70800}" presName="rootComposite" presStyleCnt="0"/>
      <dgm:spPr/>
    </dgm:pt>
    <dgm:pt modelId="{1C9FE83A-22D2-43B9-8B78-355219D6DADC}" type="pres">
      <dgm:prSet presAssocID="{9F3D15E7-183E-4168-819E-A5AE67C70800}" presName="rootText" presStyleLbl="node2" presStyleIdx="2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D274F6-EF38-4457-99ED-3B36F1F9CCE6}" type="pres">
      <dgm:prSet presAssocID="{9F3D15E7-183E-4168-819E-A5AE67C70800}" presName="rootConnector" presStyleLbl="node2" presStyleIdx="2" presStyleCnt="5"/>
      <dgm:spPr/>
      <dgm:t>
        <a:bodyPr/>
        <a:lstStyle/>
        <a:p>
          <a:endParaRPr lang="ru-RU"/>
        </a:p>
      </dgm:t>
    </dgm:pt>
    <dgm:pt modelId="{3E639E93-6EE3-4003-9EA9-40BC73B6DF31}" type="pres">
      <dgm:prSet presAssocID="{9F3D15E7-183E-4168-819E-A5AE67C70800}" presName="hierChild4" presStyleCnt="0"/>
      <dgm:spPr/>
    </dgm:pt>
    <dgm:pt modelId="{895A2713-0FF7-4BDB-AD57-36397676E0FA}" type="pres">
      <dgm:prSet presAssocID="{9F3D15E7-183E-4168-819E-A5AE67C70800}" presName="hierChild5" presStyleCnt="0"/>
      <dgm:spPr/>
    </dgm:pt>
    <dgm:pt modelId="{D98FBD44-D81E-49B1-AA21-CF1552747F22}" type="pres">
      <dgm:prSet presAssocID="{EEC18031-8BE0-4AC6-8896-41712D10D7F6}" presName="Name37" presStyleLbl="parChTrans1D2" presStyleIdx="3" presStyleCnt="5"/>
      <dgm:spPr/>
      <dgm:t>
        <a:bodyPr/>
        <a:lstStyle/>
        <a:p>
          <a:endParaRPr lang="ru-RU"/>
        </a:p>
      </dgm:t>
    </dgm:pt>
    <dgm:pt modelId="{630FA468-577E-49F3-8128-284FFF68C963}" type="pres">
      <dgm:prSet presAssocID="{84644A64-B651-4593-8A15-954557571337}" presName="hierRoot2" presStyleCnt="0">
        <dgm:presLayoutVars>
          <dgm:hierBranch val="init"/>
        </dgm:presLayoutVars>
      </dgm:prSet>
      <dgm:spPr/>
    </dgm:pt>
    <dgm:pt modelId="{2F01E0E8-2CEE-4B16-BFED-2BD07B02FC55}" type="pres">
      <dgm:prSet presAssocID="{84644A64-B651-4593-8A15-954557571337}" presName="rootComposite" presStyleCnt="0"/>
      <dgm:spPr/>
    </dgm:pt>
    <dgm:pt modelId="{F9F59E84-68E7-4AB6-8042-6BADE1906BFB}" type="pres">
      <dgm:prSet presAssocID="{84644A64-B651-4593-8A15-954557571337}" presName="rootText" presStyleLbl="node2" presStyleIdx="3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49FB01-D2F9-4802-9005-7EF140881356}" type="pres">
      <dgm:prSet presAssocID="{84644A64-B651-4593-8A15-954557571337}" presName="rootConnector" presStyleLbl="node2" presStyleIdx="3" presStyleCnt="5"/>
      <dgm:spPr/>
      <dgm:t>
        <a:bodyPr/>
        <a:lstStyle/>
        <a:p>
          <a:endParaRPr lang="ru-RU"/>
        </a:p>
      </dgm:t>
    </dgm:pt>
    <dgm:pt modelId="{9DB0E78C-C0A9-40F5-B8EE-760CC3CF8B2C}" type="pres">
      <dgm:prSet presAssocID="{84644A64-B651-4593-8A15-954557571337}" presName="hierChild4" presStyleCnt="0"/>
      <dgm:spPr/>
    </dgm:pt>
    <dgm:pt modelId="{53591C07-6F87-4036-80E9-8A6CBB625570}" type="pres">
      <dgm:prSet presAssocID="{84644A64-B651-4593-8A15-954557571337}" presName="hierChild5" presStyleCnt="0"/>
      <dgm:spPr/>
    </dgm:pt>
    <dgm:pt modelId="{E5FC38C0-F874-4D67-AF4E-5B61D8528333}" type="pres">
      <dgm:prSet presAssocID="{73D9929A-4AE6-4F97-BA74-8AFCD9A206B7}" presName="Name37" presStyleLbl="parChTrans1D2" presStyleIdx="4" presStyleCnt="5"/>
      <dgm:spPr/>
      <dgm:t>
        <a:bodyPr/>
        <a:lstStyle/>
        <a:p>
          <a:endParaRPr lang="ru-RU"/>
        </a:p>
      </dgm:t>
    </dgm:pt>
    <dgm:pt modelId="{C601FF54-F7D4-436A-82E3-B840E4E44607}" type="pres">
      <dgm:prSet presAssocID="{01A86283-4B1C-4FDB-903B-896A03C158D5}" presName="hierRoot2" presStyleCnt="0">
        <dgm:presLayoutVars>
          <dgm:hierBranch val="init"/>
        </dgm:presLayoutVars>
      </dgm:prSet>
      <dgm:spPr/>
    </dgm:pt>
    <dgm:pt modelId="{829C3A4E-0144-4057-A9F7-199F2DDE7D64}" type="pres">
      <dgm:prSet presAssocID="{01A86283-4B1C-4FDB-903B-896A03C158D5}" presName="rootComposite" presStyleCnt="0"/>
      <dgm:spPr/>
    </dgm:pt>
    <dgm:pt modelId="{5686F5E6-E730-4A4F-B86A-D334955A4BF3}" type="pres">
      <dgm:prSet presAssocID="{01A86283-4B1C-4FDB-903B-896A03C158D5}" presName="rootText" presStyleLbl="node2" presStyleIdx="4" presStyleCnt="5" custScaleX="106646" custScaleY="2136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F812AF-0900-4CE7-AA23-35A4E46C6FD1}" type="pres">
      <dgm:prSet presAssocID="{01A86283-4B1C-4FDB-903B-896A03C158D5}" presName="rootConnector" presStyleLbl="node2" presStyleIdx="4" presStyleCnt="5"/>
      <dgm:spPr/>
      <dgm:t>
        <a:bodyPr/>
        <a:lstStyle/>
        <a:p>
          <a:endParaRPr lang="ru-RU"/>
        </a:p>
      </dgm:t>
    </dgm:pt>
    <dgm:pt modelId="{6E656727-FD91-4E1B-A5EE-84CEC1DE3C72}" type="pres">
      <dgm:prSet presAssocID="{01A86283-4B1C-4FDB-903B-896A03C158D5}" presName="hierChild4" presStyleCnt="0"/>
      <dgm:spPr/>
    </dgm:pt>
    <dgm:pt modelId="{27B82800-9DB5-4D0C-B8A5-0485EB0D8A11}" type="pres">
      <dgm:prSet presAssocID="{01A86283-4B1C-4FDB-903B-896A03C158D5}" presName="hierChild5" presStyleCnt="0"/>
      <dgm:spPr/>
    </dgm:pt>
    <dgm:pt modelId="{7D3D6835-E709-46DA-B5F5-509F1C770A71}" type="pres">
      <dgm:prSet presAssocID="{824CACDD-E03A-427C-8B7A-DB5388A5BD8D}" presName="hierChild3" presStyleCnt="0"/>
      <dgm:spPr/>
    </dgm:pt>
  </dgm:ptLst>
  <dgm:cxnLst>
    <dgm:cxn modelId="{C0312426-55AA-4ACA-B48B-800E5E458D39}" srcId="{824CACDD-E03A-427C-8B7A-DB5388A5BD8D}" destId="{01A86283-4B1C-4FDB-903B-896A03C158D5}" srcOrd="4" destOrd="0" parTransId="{73D9929A-4AE6-4F97-BA74-8AFCD9A206B7}" sibTransId="{324A3824-7E2F-4853-8FBF-DF5B456D79E9}"/>
    <dgm:cxn modelId="{BC6AC354-7D82-47F5-84A7-47179A9739BD}" type="presOf" srcId="{11CB86F8-31C1-4608-BCC5-247E331BAD1E}" destId="{F495F80B-6FEE-4FC2-B820-6BD21D72101E}" srcOrd="0" destOrd="0" presId="urn:microsoft.com/office/officeart/2005/8/layout/orgChart1"/>
    <dgm:cxn modelId="{503773AF-E468-47AA-96EA-CD27CC6D056A}" type="presOf" srcId="{01A86283-4B1C-4FDB-903B-896A03C158D5}" destId="{5686F5E6-E730-4A4F-B86A-D334955A4BF3}" srcOrd="0" destOrd="0" presId="urn:microsoft.com/office/officeart/2005/8/layout/orgChart1"/>
    <dgm:cxn modelId="{D415ADF1-643B-4A0F-B68B-81FC7B7C6D2F}" srcId="{824CACDD-E03A-427C-8B7A-DB5388A5BD8D}" destId="{11CB86F8-31C1-4608-BCC5-247E331BAD1E}" srcOrd="1" destOrd="0" parTransId="{5E6F24EC-07DA-4409-8D2A-E1F358F0D53E}" sibTransId="{F5A553B9-EFFA-4E17-A2E0-9DF789FF44C5}"/>
    <dgm:cxn modelId="{259858E3-5B2A-47D5-A990-2FE8F7C0CE0F}" type="presOf" srcId="{195A0E0D-9849-4724-AEF3-DAF6E0352555}" destId="{398FFEDC-BFFB-4687-A7AC-A133982093F8}" srcOrd="0" destOrd="0" presId="urn:microsoft.com/office/officeart/2005/8/layout/orgChart1"/>
    <dgm:cxn modelId="{15F26AC3-8A6C-4345-A7C2-666B457A1D30}" type="presOf" srcId="{9F3D15E7-183E-4168-819E-A5AE67C70800}" destId="{1C9FE83A-22D2-43B9-8B78-355219D6DADC}" srcOrd="0" destOrd="0" presId="urn:microsoft.com/office/officeart/2005/8/layout/orgChart1"/>
    <dgm:cxn modelId="{6EF619CA-A8DF-4605-88CD-49A643B640F4}" type="presOf" srcId="{81ED6989-DB09-4163-9FE8-4274D9FB393B}" destId="{91937533-898F-4FC5-A9E4-FE0BA78B0BED}" srcOrd="0" destOrd="0" presId="urn:microsoft.com/office/officeart/2005/8/layout/orgChart1"/>
    <dgm:cxn modelId="{2A4E0C1F-A68E-42D7-B7E3-D6CA547AFAE7}" srcId="{824CACDD-E03A-427C-8B7A-DB5388A5BD8D}" destId="{81ED6989-DB09-4163-9FE8-4274D9FB393B}" srcOrd="0" destOrd="0" parTransId="{31A4F4FA-6743-4237-978E-3C0F106CB502}" sibTransId="{FF75FB9F-B49C-49BB-BB24-949F6DDD30B7}"/>
    <dgm:cxn modelId="{1B546FCC-04C6-4EDE-A3FE-610CEF7AD785}" type="presOf" srcId="{5E6F24EC-07DA-4409-8D2A-E1F358F0D53E}" destId="{42131694-B3C1-48DA-9A89-0ED8F63CDD47}" srcOrd="0" destOrd="0" presId="urn:microsoft.com/office/officeart/2005/8/layout/orgChart1"/>
    <dgm:cxn modelId="{40A180FD-5C52-430F-AF44-E338AF8987A3}" type="presOf" srcId="{73D9929A-4AE6-4F97-BA74-8AFCD9A206B7}" destId="{E5FC38C0-F874-4D67-AF4E-5B61D8528333}" srcOrd="0" destOrd="0" presId="urn:microsoft.com/office/officeart/2005/8/layout/orgChart1"/>
    <dgm:cxn modelId="{E61613F2-806F-4981-B3A2-74F95CC96BC3}" type="presOf" srcId="{81ED6989-DB09-4163-9FE8-4274D9FB393B}" destId="{F7736AB3-14FB-442A-8C59-ED1D80EA616A}" srcOrd="1" destOrd="0" presId="urn:microsoft.com/office/officeart/2005/8/layout/orgChart1"/>
    <dgm:cxn modelId="{C12C7F9E-CC3F-4E59-83B4-2A01A9FA6878}" type="presOf" srcId="{824CACDD-E03A-427C-8B7A-DB5388A5BD8D}" destId="{D7C56106-E809-407C-94C9-8E39E21EEBEA}" srcOrd="0" destOrd="0" presId="urn:microsoft.com/office/officeart/2005/8/layout/orgChart1"/>
    <dgm:cxn modelId="{3D80A272-D8C0-4419-8CD2-7F1691BF3CA9}" type="presOf" srcId="{11CB86F8-31C1-4608-BCC5-247E331BAD1E}" destId="{5C3169FC-2904-40E9-BED3-B6AB9616B8F1}" srcOrd="1" destOrd="0" presId="urn:microsoft.com/office/officeart/2005/8/layout/orgChart1"/>
    <dgm:cxn modelId="{9F4F8587-9C40-4025-8C47-07ED4DC47B5E}" type="presOf" srcId="{31A4F4FA-6743-4237-978E-3C0F106CB502}" destId="{30FDE77F-0DE1-4507-9AB4-E4873006176F}" srcOrd="0" destOrd="0" presId="urn:microsoft.com/office/officeart/2005/8/layout/orgChart1"/>
    <dgm:cxn modelId="{5B3E5EE0-F457-46BD-B7C3-15219B8AECA1}" type="presOf" srcId="{EEC18031-8BE0-4AC6-8896-41712D10D7F6}" destId="{D98FBD44-D81E-49B1-AA21-CF1552747F22}" srcOrd="0" destOrd="0" presId="urn:microsoft.com/office/officeart/2005/8/layout/orgChart1"/>
    <dgm:cxn modelId="{AED9F728-8F58-4F83-97D4-3F81B8A2FAD9}" type="presOf" srcId="{824CACDD-E03A-427C-8B7A-DB5388A5BD8D}" destId="{520DCA23-E61E-4D60-8C01-FF734DB21588}" srcOrd="1" destOrd="0" presId="urn:microsoft.com/office/officeart/2005/8/layout/orgChart1"/>
    <dgm:cxn modelId="{F8E59E5F-4C76-449E-9272-0C500E78E2EC}" type="presOf" srcId="{01A86283-4B1C-4FDB-903B-896A03C158D5}" destId="{D4F812AF-0900-4CE7-AA23-35A4E46C6FD1}" srcOrd="1" destOrd="0" presId="urn:microsoft.com/office/officeart/2005/8/layout/orgChart1"/>
    <dgm:cxn modelId="{1FBE63FC-AA53-4FA8-B91F-0B21E10D9890}" type="presOf" srcId="{84644A64-B651-4593-8A15-954557571337}" destId="{E349FB01-D2F9-4802-9005-7EF140881356}" srcOrd="1" destOrd="0" presId="urn:microsoft.com/office/officeart/2005/8/layout/orgChart1"/>
    <dgm:cxn modelId="{1F516231-CCDD-42EE-A016-172EBE13908E}" srcId="{824CACDD-E03A-427C-8B7A-DB5388A5BD8D}" destId="{9F3D15E7-183E-4168-819E-A5AE67C70800}" srcOrd="2" destOrd="0" parTransId="{93FA7CE8-AEE6-43B9-836C-3F03118B3842}" sibTransId="{A8C7CFE1-1740-4D3F-B2CD-CE863C4043BC}"/>
    <dgm:cxn modelId="{0ED26D76-AEDA-4847-97FD-E253A9F398BB}" type="presOf" srcId="{84644A64-B651-4593-8A15-954557571337}" destId="{F9F59E84-68E7-4AB6-8042-6BADE1906BFB}" srcOrd="0" destOrd="0" presId="urn:microsoft.com/office/officeart/2005/8/layout/orgChart1"/>
    <dgm:cxn modelId="{2EDB663E-A6D1-429A-964B-D8E03851755D}" type="presOf" srcId="{9F3D15E7-183E-4168-819E-A5AE67C70800}" destId="{E3D274F6-EF38-4457-99ED-3B36F1F9CCE6}" srcOrd="1" destOrd="0" presId="urn:microsoft.com/office/officeart/2005/8/layout/orgChart1"/>
    <dgm:cxn modelId="{D9D53D1F-F297-4646-8038-BC9B6CFAC7B2}" srcId="{195A0E0D-9849-4724-AEF3-DAF6E0352555}" destId="{824CACDD-E03A-427C-8B7A-DB5388A5BD8D}" srcOrd="0" destOrd="0" parTransId="{98FF42E5-00CB-4382-9B3C-C8B747CB8354}" sibTransId="{59450F6E-F953-4DD1-B3B0-A181A73D2900}"/>
    <dgm:cxn modelId="{E96F9159-A85A-47D8-94D3-C72A606BF947}" type="presOf" srcId="{93FA7CE8-AEE6-43B9-836C-3F03118B3842}" destId="{8D16B8B8-EC00-4610-BCC6-ACE28551BF93}" srcOrd="0" destOrd="0" presId="urn:microsoft.com/office/officeart/2005/8/layout/orgChart1"/>
    <dgm:cxn modelId="{5A6B04EB-E725-4701-BA93-BCA07199DFCB}" srcId="{824CACDD-E03A-427C-8B7A-DB5388A5BD8D}" destId="{84644A64-B651-4593-8A15-954557571337}" srcOrd="3" destOrd="0" parTransId="{EEC18031-8BE0-4AC6-8896-41712D10D7F6}" sibTransId="{EC2C1A17-C727-4AEC-86B8-96324E5FB060}"/>
    <dgm:cxn modelId="{2A25D49A-321E-40AC-8C38-96036444FA74}" type="presParOf" srcId="{398FFEDC-BFFB-4687-A7AC-A133982093F8}" destId="{5BD874B2-AFE1-40B2-848A-6C041981297C}" srcOrd="0" destOrd="0" presId="urn:microsoft.com/office/officeart/2005/8/layout/orgChart1"/>
    <dgm:cxn modelId="{0DF54D7E-F67A-4A48-B20A-1CC1070F42BE}" type="presParOf" srcId="{5BD874B2-AFE1-40B2-848A-6C041981297C}" destId="{A93F08A3-CEE2-4CEC-875D-F7FE952BE28D}" srcOrd="0" destOrd="0" presId="urn:microsoft.com/office/officeart/2005/8/layout/orgChart1"/>
    <dgm:cxn modelId="{92716668-3B11-4443-BFB8-CFD88A25C04E}" type="presParOf" srcId="{A93F08A3-CEE2-4CEC-875D-F7FE952BE28D}" destId="{D7C56106-E809-407C-94C9-8E39E21EEBEA}" srcOrd="0" destOrd="0" presId="urn:microsoft.com/office/officeart/2005/8/layout/orgChart1"/>
    <dgm:cxn modelId="{54016A0F-B29E-429D-9B98-F47867541EEC}" type="presParOf" srcId="{A93F08A3-CEE2-4CEC-875D-F7FE952BE28D}" destId="{520DCA23-E61E-4D60-8C01-FF734DB21588}" srcOrd="1" destOrd="0" presId="urn:microsoft.com/office/officeart/2005/8/layout/orgChart1"/>
    <dgm:cxn modelId="{2B3D9CD3-D55C-4C70-BF46-C7F50062DAD8}" type="presParOf" srcId="{5BD874B2-AFE1-40B2-848A-6C041981297C}" destId="{B7096D27-90B6-478D-8DB2-11220FD707AF}" srcOrd="1" destOrd="0" presId="urn:microsoft.com/office/officeart/2005/8/layout/orgChart1"/>
    <dgm:cxn modelId="{799184FA-10E1-48EC-B5E2-4371059FBA2C}" type="presParOf" srcId="{B7096D27-90B6-478D-8DB2-11220FD707AF}" destId="{30FDE77F-0DE1-4507-9AB4-E4873006176F}" srcOrd="0" destOrd="0" presId="urn:microsoft.com/office/officeart/2005/8/layout/orgChart1"/>
    <dgm:cxn modelId="{37576DE5-9CA2-4C21-8D42-8E3B65C2C904}" type="presParOf" srcId="{B7096D27-90B6-478D-8DB2-11220FD707AF}" destId="{F9725548-D4CF-419F-A724-9207DF64A0B3}" srcOrd="1" destOrd="0" presId="urn:microsoft.com/office/officeart/2005/8/layout/orgChart1"/>
    <dgm:cxn modelId="{7862EC50-E1C9-4FF2-8D2F-36D245D04D27}" type="presParOf" srcId="{F9725548-D4CF-419F-A724-9207DF64A0B3}" destId="{184D3D69-D2D7-4502-9191-669AAD37B54B}" srcOrd="0" destOrd="0" presId="urn:microsoft.com/office/officeart/2005/8/layout/orgChart1"/>
    <dgm:cxn modelId="{EDF00C01-34A1-459F-902A-4617B003CD4E}" type="presParOf" srcId="{184D3D69-D2D7-4502-9191-669AAD37B54B}" destId="{91937533-898F-4FC5-A9E4-FE0BA78B0BED}" srcOrd="0" destOrd="0" presId="urn:microsoft.com/office/officeart/2005/8/layout/orgChart1"/>
    <dgm:cxn modelId="{0E460056-6965-4D31-ACAB-F66A0EA35A21}" type="presParOf" srcId="{184D3D69-D2D7-4502-9191-669AAD37B54B}" destId="{F7736AB3-14FB-442A-8C59-ED1D80EA616A}" srcOrd="1" destOrd="0" presId="urn:microsoft.com/office/officeart/2005/8/layout/orgChart1"/>
    <dgm:cxn modelId="{74DCF237-114F-40D7-BB0F-7F473CDC0912}" type="presParOf" srcId="{F9725548-D4CF-419F-A724-9207DF64A0B3}" destId="{7BADFCDB-E98D-46F4-9C6A-0B18648C6962}" srcOrd="1" destOrd="0" presId="urn:microsoft.com/office/officeart/2005/8/layout/orgChart1"/>
    <dgm:cxn modelId="{F29C5596-3EF8-4BAC-84B4-E10AADA9E97F}" type="presParOf" srcId="{F9725548-D4CF-419F-A724-9207DF64A0B3}" destId="{1E168AC0-FCF6-4950-AD56-E0162207CD4C}" srcOrd="2" destOrd="0" presId="urn:microsoft.com/office/officeart/2005/8/layout/orgChart1"/>
    <dgm:cxn modelId="{6714913A-973B-42B6-84F3-6877AFD21CA0}" type="presParOf" srcId="{B7096D27-90B6-478D-8DB2-11220FD707AF}" destId="{42131694-B3C1-48DA-9A89-0ED8F63CDD47}" srcOrd="2" destOrd="0" presId="urn:microsoft.com/office/officeart/2005/8/layout/orgChart1"/>
    <dgm:cxn modelId="{7918B281-5E90-44C5-A4F3-4203C52D8025}" type="presParOf" srcId="{B7096D27-90B6-478D-8DB2-11220FD707AF}" destId="{CE0DC93D-466F-45F6-AE6B-84553C0CB8AA}" srcOrd="3" destOrd="0" presId="urn:microsoft.com/office/officeart/2005/8/layout/orgChart1"/>
    <dgm:cxn modelId="{F852540B-97AD-4ACD-A822-8DBCE135A476}" type="presParOf" srcId="{CE0DC93D-466F-45F6-AE6B-84553C0CB8AA}" destId="{A544FF7E-3AA1-4012-A8F5-5B7E24307511}" srcOrd="0" destOrd="0" presId="urn:microsoft.com/office/officeart/2005/8/layout/orgChart1"/>
    <dgm:cxn modelId="{9DFFCDEC-8E5D-4F3D-BFB8-90A2823D72BE}" type="presParOf" srcId="{A544FF7E-3AA1-4012-A8F5-5B7E24307511}" destId="{F495F80B-6FEE-4FC2-B820-6BD21D72101E}" srcOrd="0" destOrd="0" presId="urn:microsoft.com/office/officeart/2005/8/layout/orgChart1"/>
    <dgm:cxn modelId="{53457902-0A6E-4336-ABCD-FCAACDC4F953}" type="presParOf" srcId="{A544FF7E-3AA1-4012-A8F5-5B7E24307511}" destId="{5C3169FC-2904-40E9-BED3-B6AB9616B8F1}" srcOrd="1" destOrd="0" presId="urn:microsoft.com/office/officeart/2005/8/layout/orgChart1"/>
    <dgm:cxn modelId="{701F0C1A-FB95-45F4-AECB-415FFC7D9248}" type="presParOf" srcId="{CE0DC93D-466F-45F6-AE6B-84553C0CB8AA}" destId="{06856941-3E6A-4767-9273-EB6AA5E571AF}" srcOrd="1" destOrd="0" presId="urn:microsoft.com/office/officeart/2005/8/layout/orgChart1"/>
    <dgm:cxn modelId="{1DD86852-1782-466B-A5C1-60A8A777A165}" type="presParOf" srcId="{CE0DC93D-466F-45F6-AE6B-84553C0CB8AA}" destId="{19D5C736-565F-4332-886E-AC2D16E7C748}" srcOrd="2" destOrd="0" presId="urn:microsoft.com/office/officeart/2005/8/layout/orgChart1"/>
    <dgm:cxn modelId="{8DB8E100-23B2-4422-899C-49DBFC763B63}" type="presParOf" srcId="{B7096D27-90B6-478D-8DB2-11220FD707AF}" destId="{8D16B8B8-EC00-4610-BCC6-ACE28551BF93}" srcOrd="4" destOrd="0" presId="urn:microsoft.com/office/officeart/2005/8/layout/orgChart1"/>
    <dgm:cxn modelId="{797B7202-39B7-4859-BA66-A7376A155196}" type="presParOf" srcId="{B7096D27-90B6-478D-8DB2-11220FD707AF}" destId="{39F48156-34B2-44A6-A0ED-36EEA7E3C117}" srcOrd="5" destOrd="0" presId="urn:microsoft.com/office/officeart/2005/8/layout/orgChart1"/>
    <dgm:cxn modelId="{7112A68A-7981-4759-95BE-9FA36C928B21}" type="presParOf" srcId="{39F48156-34B2-44A6-A0ED-36EEA7E3C117}" destId="{9C1F9B11-997D-425B-9961-764D120824B0}" srcOrd="0" destOrd="0" presId="urn:microsoft.com/office/officeart/2005/8/layout/orgChart1"/>
    <dgm:cxn modelId="{6067D325-A57E-4FA6-8380-73E54307EBD3}" type="presParOf" srcId="{9C1F9B11-997D-425B-9961-764D120824B0}" destId="{1C9FE83A-22D2-43B9-8B78-355219D6DADC}" srcOrd="0" destOrd="0" presId="urn:microsoft.com/office/officeart/2005/8/layout/orgChart1"/>
    <dgm:cxn modelId="{CF8442CE-347B-4F35-9006-14594EED1311}" type="presParOf" srcId="{9C1F9B11-997D-425B-9961-764D120824B0}" destId="{E3D274F6-EF38-4457-99ED-3B36F1F9CCE6}" srcOrd="1" destOrd="0" presId="urn:microsoft.com/office/officeart/2005/8/layout/orgChart1"/>
    <dgm:cxn modelId="{1DD95EFE-A558-447C-BBEB-4032F09A6D10}" type="presParOf" srcId="{39F48156-34B2-44A6-A0ED-36EEA7E3C117}" destId="{3E639E93-6EE3-4003-9EA9-40BC73B6DF31}" srcOrd="1" destOrd="0" presId="urn:microsoft.com/office/officeart/2005/8/layout/orgChart1"/>
    <dgm:cxn modelId="{11D4AFB8-1AA4-40AF-B0AC-2A21FE30C138}" type="presParOf" srcId="{39F48156-34B2-44A6-A0ED-36EEA7E3C117}" destId="{895A2713-0FF7-4BDB-AD57-36397676E0FA}" srcOrd="2" destOrd="0" presId="urn:microsoft.com/office/officeart/2005/8/layout/orgChart1"/>
    <dgm:cxn modelId="{3A7C56F3-A4BD-4954-A2E8-C8F373BEDB82}" type="presParOf" srcId="{B7096D27-90B6-478D-8DB2-11220FD707AF}" destId="{D98FBD44-D81E-49B1-AA21-CF1552747F22}" srcOrd="6" destOrd="0" presId="urn:microsoft.com/office/officeart/2005/8/layout/orgChart1"/>
    <dgm:cxn modelId="{41FEC2D3-3236-442F-9B1D-E0B8A9E44937}" type="presParOf" srcId="{B7096D27-90B6-478D-8DB2-11220FD707AF}" destId="{630FA468-577E-49F3-8128-284FFF68C963}" srcOrd="7" destOrd="0" presId="urn:microsoft.com/office/officeart/2005/8/layout/orgChart1"/>
    <dgm:cxn modelId="{B8ECAFE3-569B-4EAD-A392-981E24FD7C77}" type="presParOf" srcId="{630FA468-577E-49F3-8128-284FFF68C963}" destId="{2F01E0E8-2CEE-4B16-BFED-2BD07B02FC55}" srcOrd="0" destOrd="0" presId="urn:microsoft.com/office/officeart/2005/8/layout/orgChart1"/>
    <dgm:cxn modelId="{8DCC903F-05EE-440A-AF06-3467FAF73C74}" type="presParOf" srcId="{2F01E0E8-2CEE-4B16-BFED-2BD07B02FC55}" destId="{F9F59E84-68E7-4AB6-8042-6BADE1906BFB}" srcOrd="0" destOrd="0" presId="urn:microsoft.com/office/officeart/2005/8/layout/orgChart1"/>
    <dgm:cxn modelId="{FCC3BCDB-E068-49B0-A160-1080C00B5B61}" type="presParOf" srcId="{2F01E0E8-2CEE-4B16-BFED-2BD07B02FC55}" destId="{E349FB01-D2F9-4802-9005-7EF140881356}" srcOrd="1" destOrd="0" presId="urn:microsoft.com/office/officeart/2005/8/layout/orgChart1"/>
    <dgm:cxn modelId="{91985141-30D1-44CA-B0DC-2C010BEE8C35}" type="presParOf" srcId="{630FA468-577E-49F3-8128-284FFF68C963}" destId="{9DB0E78C-C0A9-40F5-B8EE-760CC3CF8B2C}" srcOrd="1" destOrd="0" presId="urn:microsoft.com/office/officeart/2005/8/layout/orgChart1"/>
    <dgm:cxn modelId="{C2EC512C-0334-459D-BFE3-B0754BA3FA76}" type="presParOf" srcId="{630FA468-577E-49F3-8128-284FFF68C963}" destId="{53591C07-6F87-4036-80E9-8A6CBB625570}" srcOrd="2" destOrd="0" presId="urn:microsoft.com/office/officeart/2005/8/layout/orgChart1"/>
    <dgm:cxn modelId="{57F1007A-FE9D-4B9D-B682-13242A1030B7}" type="presParOf" srcId="{B7096D27-90B6-478D-8DB2-11220FD707AF}" destId="{E5FC38C0-F874-4D67-AF4E-5B61D8528333}" srcOrd="8" destOrd="0" presId="urn:microsoft.com/office/officeart/2005/8/layout/orgChart1"/>
    <dgm:cxn modelId="{7CF9C552-2DB9-4865-8E04-38B9B2DFBE72}" type="presParOf" srcId="{B7096D27-90B6-478D-8DB2-11220FD707AF}" destId="{C601FF54-F7D4-436A-82E3-B840E4E44607}" srcOrd="9" destOrd="0" presId="urn:microsoft.com/office/officeart/2005/8/layout/orgChart1"/>
    <dgm:cxn modelId="{F735EF25-7265-483F-91FC-AC459FCC77C6}" type="presParOf" srcId="{C601FF54-F7D4-436A-82E3-B840E4E44607}" destId="{829C3A4E-0144-4057-A9F7-199F2DDE7D64}" srcOrd="0" destOrd="0" presId="urn:microsoft.com/office/officeart/2005/8/layout/orgChart1"/>
    <dgm:cxn modelId="{6AE4A6F7-4323-4768-B04E-24A1480EFC69}" type="presParOf" srcId="{829C3A4E-0144-4057-A9F7-199F2DDE7D64}" destId="{5686F5E6-E730-4A4F-B86A-D334955A4BF3}" srcOrd="0" destOrd="0" presId="urn:microsoft.com/office/officeart/2005/8/layout/orgChart1"/>
    <dgm:cxn modelId="{F116120C-E492-4DB4-BB65-CB8E7222BF1B}" type="presParOf" srcId="{829C3A4E-0144-4057-A9F7-199F2DDE7D64}" destId="{D4F812AF-0900-4CE7-AA23-35A4E46C6FD1}" srcOrd="1" destOrd="0" presId="urn:microsoft.com/office/officeart/2005/8/layout/orgChart1"/>
    <dgm:cxn modelId="{0A29D01D-3E56-44FA-84C5-FE19035BFB01}" type="presParOf" srcId="{C601FF54-F7D4-436A-82E3-B840E4E44607}" destId="{6E656727-FD91-4E1B-A5EE-84CEC1DE3C72}" srcOrd="1" destOrd="0" presId="urn:microsoft.com/office/officeart/2005/8/layout/orgChart1"/>
    <dgm:cxn modelId="{4E38937D-45DC-47C2-AA5D-B024B4353401}" type="presParOf" srcId="{C601FF54-F7D4-436A-82E3-B840E4E44607}" destId="{27B82800-9DB5-4D0C-B8A5-0485EB0D8A11}" srcOrd="2" destOrd="0" presId="urn:microsoft.com/office/officeart/2005/8/layout/orgChart1"/>
    <dgm:cxn modelId="{CB5EA9E2-0291-4829-982F-D22041E3EB19}" type="presParOf" srcId="{5BD874B2-AFE1-40B2-848A-6C041981297C}" destId="{7D3D6835-E709-46DA-B5F5-509F1C770A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400" b="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b="0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90B43A1C-85AB-40E4-9687-2313E85E0399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CCDC2A1-B573-48DB-AE6D-1F76901F1671}" type="parTrans" cxnId="{E3209E33-E5E7-49D7-A614-E18C032857AF}">
      <dgm:prSet/>
      <dgm:spPr/>
      <dgm:t>
        <a:bodyPr/>
        <a:lstStyle/>
        <a:p>
          <a:endParaRPr lang="ru-RU"/>
        </a:p>
      </dgm:t>
    </dgm:pt>
    <dgm:pt modelId="{E9924FC7-EF29-492B-B0FE-E3B61C99864B}" type="sibTrans" cxnId="{E3209E33-E5E7-49D7-A614-E18C032857AF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gradFill rotWithShape="0">
          <a:gsLst>
            <a:gs pos="0">
              <a:schemeClr val="accent4">
                <a:lumMod val="7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172936" custScaleY="164604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1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1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1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1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1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1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1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1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1485E-E38C-4518-A609-8D1D62CF917B}" type="pres">
      <dgm:prSet presAssocID="{CCCDC2A1-B573-48DB-AE6D-1F76901F1671}" presName="parTrans" presStyleLbl="sibTrans2D1" presStyleIdx="4" presStyleCnt="11"/>
      <dgm:spPr/>
      <dgm:t>
        <a:bodyPr/>
        <a:lstStyle/>
        <a:p>
          <a:endParaRPr lang="ru-RU"/>
        </a:p>
      </dgm:t>
    </dgm:pt>
    <dgm:pt modelId="{DB024BEC-8C88-4F07-BCA5-811E266A083B}" type="pres">
      <dgm:prSet presAssocID="{CCCDC2A1-B573-48DB-AE6D-1F76901F1671}" presName="connectorText" presStyleLbl="sibTrans2D1" presStyleIdx="4" presStyleCnt="11"/>
      <dgm:spPr/>
      <dgm:t>
        <a:bodyPr/>
        <a:lstStyle/>
        <a:p>
          <a:endParaRPr lang="ru-RU"/>
        </a:p>
      </dgm:t>
    </dgm:pt>
    <dgm:pt modelId="{0A6C1809-69AA-4BA6-8257-5A11C3557B45}" type="pres">
      <dgm:prSet presAssocID="{90B43A1C-85AB-40E4-9687-2313E85E0399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5" presStyleCnt="11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5" presStyleCnt="11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6" presStyleCnt="11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6" presStyleCnt="11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7" presStyleCnt="11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7" presStyleCnt="11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8" presStyleCnt="11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8" presStyleCnt="11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9" presStyleCnt="11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9" presStyleCnt="11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10" presStyleCnt="11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10" presStyleCnt="11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BE1D54-9E6E-4EE2-BAF1-37C469A516F0}" type="presOf" srcId="{9F96D360-CB55-48DB-9778-BF90DCE1129E}" destId="{69EA0517-EDCB-4CEB-899F-D56DCF7B4404}" srcOrd="0" destOrd="0" presId="urn:microsoft.com/office/officeart/2005/8/layout/radial5"/>
    <dgm:cxn modelId="{BDBC8127-C9A5-4636-AF0A-79E42F53D923}" srcId="{6F647F05-65E5-443B-9310-4AF895EEC1B0}" destId="{D2A69AB7-A0A6-4501-95CD-2902A3384DE3}" srcOrd="6" destOrd="0" parTransId="{9DEE7B50-C1CB-48D2-999B-DF1098A88396}" sibTransId="{B4AB27D7-F679-4C2F-B351-354C992C8F30}"/>
    <dgm:cxn modelId="{5F8FBE40-0F2E-4E31-8770-EDB4F3F9426A}" type="presOf" srcId="{3BA0FA79-0F0A-4F39-8C6F-85BF113366C3}" destId="{E0AC84DD-2093-416F-85DE-E547FE520660}" srcOrd="0" destOrd="0" presId="urn:microsoft.com/office/officeart/2005/8/layout/radial5"/>
    <dgm:cxn modelId="{7F22D101-8BDF-461E-A023-19A21BDF1340}" type="presOf" srcId="{08170AFC-8E89-4179-A96D-636AFFD8C3F3}" destId="{DF27FC25-052B-426A-9E06-117E992234F6}" srcOrd="0" destOrd="0" presId="urn:microsoft.com/office/officeart/2005/8/layout/radial5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B9A9717B-2B8C-4D07-81C7-93277CBCF570}" type="presOf" srcId="{90B43A1C-85AB-40E4-9687-2313E85E0399}" destId="{0A6C1809-69AA-4BA6-8257-5A11C3557B45}" srcOrd="0" destOrd="0" presId="urn:microsoft.com/office/officeart/2005/8/layout/radial5"/>
    <dgm:cxn modelId="{511A73F6-7EF4-4CAD-BC00-F491AED32F35}" type="presOf" srcId="{420BA717-63F2-4ED1-9193-BDF0AD7BC7EB}" destId="{FFE63D16-C443-42C8-BB30-4CA61876A647}" srcOrd="0" destOrd="0" presId="urn:microsoft.com/office/officeart/2005/8/layout/radial5"/>
    <dgm:cxn modelId="{E0032E0E-DF94-4C47-BED5-731EDC6C802D}" type="presOf" srcId="{9DEE7B50-C1CB-48D2-999B-DF1098A88396}" destId="{881BA4B6-6173-4BE7-ACB0-127409627ABA}" srcOrd="1" destOrd="0" presId="urn:microsoft.com/office/officeart/2005/8/layout/radial5"/>
    <dgm:cxn modelId="{F5543AE4-DBCA-4239-B8FC-6335B96641D7}" type="presOf" srcId="{6F647F05-65E5-443B-9310-4AF895EEC1B0}" destId="{ED72E44C-8498-48F8-9652-E5DD6AC5818D}" srcOrd="0" destOrd="0" presId="urn:microsoft.com/office/officeart/2005/8/layout/radial5"/>
    <dgm:cxn modelId="{87C04474-6F19-4FA0-86F2-4F41B7F4E4F5}" type="presOf" srcId="{082CE592-953F-441B-B0C2-F864433A8493}" destId="{A0E222DD-64BD-4A89-BBB9-2B80D8318D4A}" srcOrd="0" destOrd="0" presId="urn:microsoft.com/office/officeart/2005/8/layout/radial5"/>
    <dgm:cxn modelId="{32AFAECE-B6DD-4C32-93A7-38265BB2B8A8}" type="presOf" srcId="{77DF95E1-3397-43CE-99EF-E82D1E9B2066}" destId="{4273F29E-B93C-44D6-A671-FCDC77ED9BA3}" srcOrd="1" destOrd="0" presId="urn:microsoft.com/office/officeart/2005/8/layout/radial5"/>
    <dgm:cxn modelId="{53EC6EA8-237D-45F6-A466-20118559CDA0}" type="presOf" srcId="{77DF95E1-3397-43CE-99EF-E82D1E9B2066}" destId="{7A035AEB-3A20-4DC3-9A60-032AB2743B03}" srcOrd="0" destOrd="0" presId="urn:microsoft.com/office/officeart/2005/8/layout/radial5"/>
    <dgm:cxn modelId="{31D79587-32CB-485D-A31F-A9CD83B03862}" type="presOf" srcId="{A8FC0520-4E1C-47C9-9459-5A566E2A3269}" destId="{47F0322C-5978-482D-A409-1280E22C6D82}" srcOrd="1" destOrd="0" presId="urn:microsoft.com/office/officeart/2005/8/layout/radial5"/>
    <dgm:cxn modelId="{615CD771-2E89-49C6-8FFC-EE0562894CC5}" type="presOf" srcId="{C021BE46-16AF-4372-B2A0-67875E2C82CF}" destId="{06F93DE9-E67A-4CE1-BC6B-5C458B1137B0}" srcOrd="0" destOrd="0" presId="urn:microsoft.com/office/officeart/2005/8/layout/radial5"/>
    <dgm:cxn modelId="{48ECD170-E6C5-489E-A263-20CC615C17AB}" srcId="{6F647F05-65E5-443B-9310-4AF895EEC1B0}" destId="{AA0A2BD5-A368-4F17-8E9D-23F1FC377812}" srcOrd="5" destOrd="0" parTransId="{6598F354-400C-439C-BDD5-729D663E252E}" sibTransId="{0A69E1AC-CA25-4F66-967D-B64CF01B740F}"/>
    <dgm:cxn modelId="{8EF0C122-5EFA-4285-B07A-BDC3D2FE3061}" type="presOf" srcId="{D78F1D4C-A2EF-4C56-940B-FB3F18A7298D}" destId="{EDA34655-9131-4731-957F-5382F53A0660}" srcOrd="0" destOrd="0" presId="urn:microsoft.com/office/officeart/2005/8/layout/radial5"/>
    <dgm:cxn modelId="{F3B71420-78BA-44D1-B549-399F2E2EA23F}" type="presOf" srcId="{CCCDC2A1-B573-48DB-AE6D-1F76901F1671}" destId="{DB024BEC-8C88-4F07-BCA5-811E266A083B}" srcOrd="1" destOrd="0" presId="urn:microsoft.com/office/officeart/2005/8/layout/radial5"/>
    <dgm:cxn modelId="{F319F6F2-FB71-46B8-B618-5FAD9ED0DE43}" type="presOf" srcId="{08170AFC-8E89-4179-A96D-636AFFD8C3F3}" destId="{53D78D63-5F88-4163-9535-46A64127BD3A}" srcOrd="1" destOrd="0" presId="urn:microsoft.com/office/officeart/2005/8/layout/radial5"/>
    <dgm:cxn modelId="{A0B0C37F-0393-4600-99F6-4C04D2517AC8}" type="presOf" srcId="{C021BE46-16AF-4372-B2A0-67875E2C82CF}" destId="{DA660ED5-C4B7-4208-928A-B8DD66837486}" srcOrd="1" destOrd="0" presId="urn:microsoft.com/office/officeart/2005/8/layout/radial5"/>
    <dgm:cxn modelId="{07A4518B-A7B8-4D30-BD1C-EE839FE506EC}" type="presOf" srcId="{8D513BD1-7137-4BB2-A1F4-1B02EFB0F34F}" destId="{4731EA70-1FA8-49F5-A6BF-4AE9CB97C303}" srcOrd="0" destOrd="0" presId="urn:microsoft.com/office/officeart/2005/8/layout/radial5"/>
    <dgm:cxn modelId="{ABB8D3AC-32ED-44B8-98D1-601987ACC1D1}" srcId="{6F647F05-65E5-443B-9310-4AF895EEC1B0}" destId="{9F96D360-CB55-48DB-9778-BF90DCE1129E}" srcOrd="7" destOrd="0" parTransId="{BC4B6763-2F33-4CCB-B9CC-377BBD0F0800}" sibTransId="{286A4893-ECEC-4EFE-BAC3-3F1C84511E21}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3235E3C8-BA6A-4D31-93A2-3875F1CBEC6C}" type="presOf" srcId="{AA0A2BD5-A368-4F17-8E9D-23F1FC377812}" destId="{EB1C3899-7B42-47CD-912B-DD035472498D}" srcOrd="0" destOrd="0" presId="urn:microsoft.com/office/officeart/2005/8/layout/radial5"/>
    <dgm:cxn modelId="{A00878C0-A87A-42B9-83D7-EE8880E34935}" srcId="{6F647F05-65E5-443B-9310-4AF895EEC1B0}" destId="{D78F1D4C-A2EF-4C56-940B-FB3F18A7298D}" srcOrd="9" destOrd="0" parTransId="{08170AFC-8E89-4179-A96D-636AFFD8C3F3}" sibTransId="{3B6B2775-EA0D-4CA6-A4A3-0187E341F68C}"/>
    <dgm:cxn modelId="{E9B25B77-3530-489C-B643-710226353BCF}" type="presOf" srcId="{62E153EB-408C-4CB3-B6CA-2A439518E14B}" destId="{83F11675-07D9-406F-853D-13FD28BBB805}" srcOrd="0" destOrd="0" presId="urn:microsoft.com/office/officeart/2005/8/layout/radial5"/>
    <dgm:cxn modelId="{4A189105-0239-4451-ACE0-D31E9CBF66B8}" srcId="{6F647F05-65E5-443B-9310-4AF895EEC1B0}" destId="{3BA0FA79-0F0A-4F39-8C6F-85BF113366C3}" srcOrd="10" destOrd="0" parTransId="{66E51CD7-05D6-4658-BDAA-92C6F3E19708}" sibTransId="{3F86135B-3CC7-4CEB-B411-92453A9354E3}"/>
    <dgm:cxn modelId="{AC8677F2-707B-4289-90FE-4EB475A22D50}" type="presOf" srcId="{6598F354-400C-439C-BDD5-729D663E252E}" destId="{F326903B-AF5C-41D9-A950-9DE60C069BDF}" srcOrd="1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DF51D761-A7B4-481C-942E-3705554A8AB3}" type="presOf" srcId="{BC4B6763-2F33-4CCB-B9CC-377BBD0F0800}" destId="{E3A5A4EE-729B-477E-AEA8-7FC61FA6B941}" srcOrd="1" destOrd="0" presId="urn:microsoft.com/office/officeart/2005/8/layout/radial5"/>
    <dgm:cxn modelId="{307FC8D1-8499-43D6-9CB2-315154DF59B7}" type="presOf" srcId="{8D513BD1-7137-4BB2-A1F4-1B02EFB0F34F}" destId="{8D15C70B-27DC-4BC4-8B54-1A6B8CC1DBC1}" srcOrd="1" destOrd="0" presId="urn:microsoft.com/office/officeart/2005/8/layout/radial5"/>
    <dgm:cxn modelId="{A1EFB74F-51B8-4C94-84E8-62284DAA61C6}" type="presOf" srcId="{637E412C-91EE-486E-8354-15F2384BE3EA}" destId="{D8B200F5-4D07-49B2-A587-C2FE6CEC49F8}" srcOrd="0" destOrd="0" presId="urn:microsoft.com/office/officeart/2005/8/layout/radial5"/>
    <dgm:cxn modelId="{E3209E33-E5E7-49D7-A614-E18C032857AF}" srcId="{6F647F05-65E5-443B-9310-4AF895EEC1B0}" destId="{90B43A1C-85AB-40E4-9687-2313E85E0399}" srcOrd="4" destOrd="0" parTransId="{CCCDC2A1-B573-48DB-AE6D-1F76901F1671}" sibTransId="{E9924FC7-EF29-492B-B0FE-E3B61C99864B}"/>
    <dgm:cxn modelId="{A42A0E21-D635-4095-9A30-48119BD01E8C}" type="presOf" srcId="{9DEE7B50-C1CB-48D2-999B-DF1098A88396}" destId="{2F5553CB-2478-4421-B002-5FA728364A78}" srcOrd="0" destOrd="0" presId="urn:microsoft.com/office/officeart/2005/8/layout/radial5"/>
    <dgm:cxn modelId="{26601094-66A8-458B-9BAB-1A465814CE91}" type="presOf" srcId="{A8FC0520-4E1C-47C9-9459-5A566E2A3269}" destId="{E7EAB10C-E176-4610-B2C6-BE8F83AD0F9B}" srcOrd="0" destOrd="0" presId="urn:microsoft.com/office/officeart/2005/8/layout/radial5"/>
    <dgm:cxn modelId="{EBCF70C4-B7DD-4CAD-A921-15007437B939}" type="presOf" srcId="{4B1A8440-411B-4A5D-AFC7-3583C59ADD0E}" destId="{73BC26A8-8D0F-45E6-9E3B-37EADD227262}" srcOrd="0" destOrd="0" presId="urn:microsoft.com/office/officeart/2005/8/layout/radial5"/>
    <dgm:cxn modelId="{759B1781-6E2E-4B7F-9866-122DC38719AF}" type="presOf" srcId="{BC4B6763-2F33-4CCB-B9CC-377BBD0F0800}" destId="{A0B7EB92-DF16-476D-BB87-6C0D26E26F61}" srcOrd="0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3131D2A5-E96B-4FF7-ADE4-5AC20559F52D}" type="presOf" srcId="{66E51CD7-05D6-4658-BDAA-92C6F3E19708}" destId="{C47D9E4B-AD47-4E79-B529-9B264E8F4F6B}" srcOrd="1" destOrd="0" presId="urn:microsoft.com/office/officeart/2005/8/layout/radial5"/>
    <dgm:cxn modelId="{C83F62DE-11DE-4D40-BEBE-A2ADF7DB8EAA}" type="presOf" srcId="{6598F354-400C-439C-BDD5-729D663E252E}" destId="{FA950D33-9BD9-4D37-A533-789F5554AFB5}" srcOrd="0" destOrd="0" presId="urn:microsoft.com/office/officeart/2005/8/layout/radial5"/>
    <dgm:cxn modelId="{96461A66-533C-41B5-AE05-8E838F7464A0}" type="presOf" srcId="{082CE592-953F-441B-B0C2-F864433A8493}" destId="{839DF450-14DD-4280-9AEE-DA73938E9B9D}" srcOrd="1" destOrd="0" presId="urn:microsoft.com/office/officeart/2005/8/layout/radial5"/>
    <dgm:cxn modelId="{12A76309-19EC-4D75-A545-E31C401969FD}" type="presOf" srcId="{D2A69AB7-A0A6-4501-95CD-2902A3384DE3}" destId="{FED909B6-8F19-4D98-AAC2-EBEEF4830C2B}" srcOrd="0" destOrd="0" presId="urn:microsoft.com/office/officeart/2005/8/layout/radial5"/>
    <dgm:cxn modelId="{2BC8B28B-442C-4D6F-9E5D-B2D2C4CDF293}" type="presOf" srcId="{6B4A9C71-5243-4375-98C7-BA189146832B}" destId="{8B82EA68-B59A-424E-9756-C221A13DB47F}" srcOrd="0" destOrd="0" presId="urn:microsoft.com/office/officeart/2005/8/layout/radial5"/>
    <dgm:cxn modelId="{4A0044D1-8060-4A3F-A719-C9CC80BC0749}" type="presOf" srcId="{66E51CD7-05D6-4658-BDAA-92C6F3E19708}" destId="{553B84E4-4A31-43DB-B3BF-8E8EF2B79F2D}" srcOrd="0" destOrd="0" presId="urn:microsoft.com/office/officeart/2005/8/layout/radial5"/>
    <dgm:cxn modelId="{875009A7-4768-4A8F-94A4-49FE97C551B2}" type="presOf" srcId="{CCCDC2A1-B573-48DB-AE6D-1F76901F1671}" destId="{C481485E-E38C-4518-A609-8D1D62CF917B}" srcOrd="0" destOrd="0" presId="urn:microsoft.com/office/officeart/2005/8/layout/radial5"/>
    <dgm:cxn modelId="{3152F324-6927-4C4E-B788-2FB9F63FD5B7}" type="presOf" srcId="{D63A74EC-A1EC-4823-AB28-835C2DE63D58}" destId="{E2EC1D87-F728-458A-8AB1-7A3D78F9D25E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54059384-7D56-4783-9E6B-CB7051B26B45}" srcId="{6F647F05-65E5-443B-9310-4AF895EEC1B0}" destId="{62E153EB-408C-4CB3-B6CA-2A439518E14B}" srcOrd="8" destOrd="0" parTransId="{77DF95E1-3397-43CE-99EF-E82D1E9B2066}" sibTransId="{69F9F7AF-4DAB-4B6C-A26F-22C945FB8A80}"/>
    <dgm:cxn modelId="{AE893A63-155D-49AB-A23D-83F122BB8F7D}" type="presParOf" srcId="{8B82EA68-B59A-424E-9756-C221A13DB47F}" destId="{ED72E44C-8498-48F8-9652-E5DD6AC5818D}" srcOrd="0" destOrd="0" presId="urn:microsoft.com/office/officeart/2005/8/layout/radial5"/>
    <dgm:cxn modelId="{5E831E35-9DE4-4E78-B44B-4D397FAC8292}" type="presParOf" srcId="{8B82EA68-B59A-424E-9756-C221A13DB47F}" destId="{4731EA70-1FA8-49F5-A6BF-4AE9CB97C303}" srcOrd="1" destOrd="0" presId="urn:microsoft.com/office/officeart/2005/8/layout/radial5"/>
    <dgm:cxn modelId="{BE5B220D-5ADB-4BF6-9C44-218D5AB76FEB}" type="presParOf" srcId="{4731EA70-1FA8-49F5-A6BF-4AE9CB97C303}" destId="{8D15C70B-27DC-4BC4-8B54-1A6B8CC1DBC1}" srcOrd="0" destOrd="0" presId="urn:microsoft.com/office/officeart/2005/8/layout/radial5"/>
    <dgm:cxn modelId="{6251BAEA-848D-481F-AC02-EA1A96EF45F3}" type="presParOf" srcId="{8B82EA68-B59A-424E-9756-C221A13DB47F}" destId="{E2EC1D87-F728-458A-8AB1-7A3D78F9D25E}" srcOrd="2" destOrd="0" presId="urn:microsoft.com/office/officeart/2005/8/layout/radial5"/>
    <dgm:cxn modelId="{E6DF8DAF-43F6-4633-90CE-90967266AC6D}" type="presParOf" srcId="{8B82EA68-B59A-424E-9756-C221A13DB47F}" destId="{A0E222DD-64BD-4A89-BBB9-2B80D8318D4A}" srcOrd="3" destOrd="0" presId="urn:microsoft.com/office/officeart/2005/8/layout/radial5"/>
    <dgm:cxn modelId="{BFF3C6D9-17A9-468C-94D8-2C8675A556AB}" type="presParOf" srcId="{A0E222DD-64BD-4A89-BBB9-2B80D8318D4A}" destId="{839DF450-14DD-4280-9AEE-DA73938E9B9D}" srcOrd="0" destOrd="0" presId="urn:microsoft.com/office/officeart/2005/8/layout/radial5"/>
    <dgm:cxn modelId="{53E59BA1-C99E-42D0-A6F0-D89F4419BF36}" type="presParOf" srcId="{8B82EA68-B59A-424E-9756-C221A13DB47F}" destId="{73BC26A8-8D0F-45E6-9E3B-37EADD227262}" srcOrd="4" destOrd="0" presId="urn:microsoft.com/office/officeart/2005/8/layout/radial5"/>
    <dgm:cxn modelId="{8D3BB794-9071-4F7C-B5C4-90EA020EC4CE}" type="presParOf" srcId="{8B82EA68-B59A-424E-9756-C221A13DB47F}" destId="{06F93DE9-E67A-4CE1-BC6B-5C458B1137B0}" srcOrd="5" destOrd="0" presId="urn:microsoft.com/office/officeart/2005/8/layout/radial5"/>
    <dgm:cxn modelId="{0008A1CE-E755-4F97-88DE-9A45FDE9D2BD}" type="presParOf" srcId="{06F93DE9-E67A-4CE1-BC6B-5C458B1137B0}" destId="{DA660ED5-C4B7-4208-928A-B8DD66837486}" srcOrd="0" destOrd="0" presId="urn:microsoft.com/office/officeart/2005/8/layout/radial5"/>
    <dgm:cxn modelId="{377727AC-1CFC-4580-881F-6FBCD063E876}" type="presParOf" srcId="{8B82EA68-B59A-424E-9756-C221A13DB47F}" destId="{D8B200F5-4D07-49B2-A587-C2FE6CEC49F8}" srcOrd="6" destOrd="0" presId="urn:microsoft.com/office/officeart/2005/8/layout/radial5"/>
    <dgm:cxn modelId="{0436135F-7405-405F-9ACF-C9B4B8DF94A7}" type="presParOf" srcId="{8B82EA68-B59A-424E-9756-C221A13DB47F}" destId="{E7EAB10C-E176-4610-B2C6-BE8F83AD0F9B}" srcOrd="7" destOrd="0" presId="urn:microsoft.com/office/officeart/2005/8/layout/radial5"/>
    <dgm:cxn modelId="{8D68E540-D007-4785-B3D8-8DF471987E0E}" type="presParOf" srcId="{E7EAB10C-E176-4610-B2C6-BE8F83AD0F9B}" destId="{47F0322C-5978-482D-A409-1280E22C6D82}" srcOrd="0" destOrd="0" presId="urn:microsoft.com/office/officeart/2005/8/layout/radial5"/>
    <dgm:cxn modelId="{8B078893-FF9E-4DF3-9711-212214B2722D}" type="presParOf" srcId="{8B82EA68-B59A-424E-9756-C221A13DB47F}" destId="{FFE63D16-C443-42C8-BB30-4CA61876A647}" srcOrd="8" destOrd="0" presId="urn:microsoft.com/office/officeart/2005/8/layout/radial5"/>
    <dgm:cxn modelId="{6522736E-24BD-46AA-8DBB-DB7B92684D97}" type="presParOf" srcId="{8B82EA68-B59A-424E-9756-C221A13DB47F}" destId="{C481485E-E38C-4518-A609-8D1D62CF917B}" srcOrd="9" destOrd="0" presId="urn:microsoft.com/office/officeart/2005/8/layout/radial5"/>
    <dgm:cxn modelId="{04AB4D97-7D57-4D46-9020-64F224EFEAC5}" type="presParOf" srcId="{C481485E-E38C-4518-A609-8D1D62CF917B}" destId="{DB024BEC-8C88-4F07-BCA5-811E266A083B}" srcOrd="0" destOrd="0" presId="urn:microsoft.com/office/officeart/2005/8/layout/radial5"/>
    <dgm:cxn modelId="{A5205679-8188-45CB-9D08-2710EFE23FA6}" type="presParOf" srcId="{8B82EA68-B59A-424E-9756-C221A13DB47F}" destId="{0A6C1809-69AA-4BA6-8257-5A11C3557B45}" srcOrd="10" destOrd="0" presId="urn:microsoft.com/office/officeart/2005/8/layout/radial5"/>
    <dgm:cxn modelId="{D4CE5C8B-FA4D-4239-A5DD-C6613B5F4370}" type="presParOf" srcId="{8B82EA68-B59A-424E-9756-C221A13DB47F}" destId="{FA950D33-9BD9-4D37-A533-789F5554AFB5}" srcOrd="11" destOrd="0" presId="urn:microsoft.com/office/officeart/2005/8/layout/radial5"/>
    <dgm:cxn modelId="{BB8EDB38-AE27-4D43-AE15-0947F9378D7B}" type="presParOf" srcId="{FA950D33-9BD9-4D37-A533-789F5554AFB5}" destId="{F326903B-AF5C-41D9-A950-9DE60C069BDF}" srcOrd="0" destOrd="0" presId="urn:microsoft.com/office/officeart/2005/8/layout/radial5"/>
    <dgm:cxn modelId="{DACF75C4-E2B6-4A76-B8D4-05E06042158A}" type="presParOf" srcId="{8B82EA68-B59A-424E-9756-C221A13DB47F}" destId="{EB1C3899-7B42-47CD-912B-DD035472498D}" srcOrd="12" destOrd="0" presId="urn:microsoft.com/office/officeart/2005/8/layout/radial5"/>
    <dgm:cxn modelId="{A20E42A5-1C51-4F5D-8725-017EA78A7E9C}" type="presParOf" srcId="{8B82EA68-B59A-424E-9756-C221A13DB47F}" destId="{2F5553CB-2478-4421-B002-5FA728364A78}" srcOrd="13" destOrd="0" presId="urn:microsoft.com/office/officeart/2005/8/layout/radial5"/>
    <dgm:cxn modelId="{39540BCC-9564-4758-9249-402EEC5E12A5}" type="presParOf" srcId="{2F5553CB-2478-4421-B002-5FA728364A78}" destId="{881BA4B6-6173-4BE7-ACB0-127409627ABA}" srcOrd="0" destOrd="0" presId="urn:microsoft.com/office/officeart/2005/8/layout/radial5"/>
    <dgm:cxn modelId="{1D1E5160-702D-48AB-944F-8EA42DA3918B}" type="presParOf" srcId="{8B82EA68-B59A-424E-9756-C221A13DB47F}" destId="{FED909B6-8F19-4D98-AAC2-EBEEF4830C2B}" srcOrd="14" destOrd="0" presId="urn:microsoft.com/office/officeart/2005/8/layout/radial5"/>
    <dgm:cxn modelId="{F9BC706D-14F0-4357-BC92-BAB65D2459F0}" type="presParOf" srcId="{8B82EA68-B59A-424E-9756-C221A13DB47F}" destId="{A0B7EB92-DF16-476D-BB87-6C0D26E26F61}" srcOrd="15" destOrd="0" presId="urn:microsoft.com/office/officeart/2005/8/layout/radial5"/>
    <dgm:cxn modelId="{75F3F8B9-851B-448B-9335-777E81C4BE18}" type="presParOf" srcId="{A0B7EB92-DF16-476D-BB87-6C0D26E26F61}" destId="{E3A5A4EE-729B-477E-AEA8-7FC61FA6B941}" srcOrd="0" destOrd="0" presId="urn:microsoft.com/office/officeart/2005/8/layout/radial5"/>
    <dgm:cxn modelId="{18AE5E7B-88CD-477E-A009-3518EF73A574}" type="presParOf" srcId="{8B82EA68-B59A-424E-9756-C221A13DB47F}" destId="{69EA0517-EDCB-4CEB-899F-D56DCF7B4404}" srcOrd="16" destOrd="0" presId="urn:microsoft.com/office/officeart/2005/8/layout/radial5"/>
    <dgm:cxn modelId="{AEA0D195-86E1-4D0D-A7AB-65DBD0103905}" type="presParOf" srcId="{8B82EA68-B59A-424E-9756-C221A13DB47F}" destId="{7A035AEB-3A20-4DC3-9A60-032AB2743B03}" srcOrd="17" destOrd="0" presId="urn:microsoft.com/office/officeart/2005/8/layout/radial5"/>
    <dgm:cxn modelId="{F41CCED9-6D6B-472F-A19F-6F6BA460C48B}" type="presParOf" srcId="{7A035AEB-3A20-4DC3-9A60-032AB2743B03}" destId="{4273F29E-B93C-44D6-A671-FCDC77ED9BA3}" srcOrd="0" destOrd="0" presId="urn:microsoft.com/office/officeart/2005/8/layout/radial5"/>
    <dgm:cxn modelId="{B3A179D2-A65E-4E46-983A-651F3E987B3B}" type="presParOf" srcId="{8B82EA68-B59A-424E-9756-C221A13DB47F}" destId="{83F11675-07D9-406F-853D-13FD28BBB805}" srcOrd="18" destOrd="0" presId="urn:microsoft.com/office/officeart/2005/8/layout/radial5"/>
    <dgm:cxn modelId="{05F3EC9B-3508-4226-890F-A2DC7386818B}" type="presParOf" srcId="{8B82EA68-B59A-424E-9756-C221A13DB47F}" destId="{DF27FC25-052B-426A-9E06-117E992234F6}" srcOrd="19" destOrd="0" presId="urn:microsoft.com/office/officeart/2005/8/layout/radial5"/>
    <dgm:cxn modelId="{C229C147-F98E-4CAA-8494-DF5B749970F1}" type="presParOf" srcId="{DF27FC25-052B-426A-9E06-117E992234F6}" destId="{53D78D63-5F88-4163-9535-46A64127BD3A}" srcOrd="0" destOrd="0" presId="urn:microsoft.com/office/officeart/2005/8/layout/radial5"/>
    <dgm:cxn modelId="{0DA67691-DA3D-4469-AB3D-3C5CFC579129}" type="presParOf" srcId="{8B82EA68-B59A-424E-9756-C221A13DB47F}" destId="{EDA34655-9131-4731-957F-5382F53A0660}" srcOrd="20" destOrd="0" presId="urn:microsoft.com/office/officeart/2005/8/layout/radial5"/>
    <dgm:cxn modelId="{99473A45-4598-49D7-AC22-2032FE4DD324}" type="presParOf" srcId="{8B82EA68-B59A-424E-9756-C221A13DB47F}" destId="{553B84E4-4A31-43DB-B3BF-8E8EF2B79F2D}" srcOrd="21" destOrd="0" presId="urn:microsoft.com/office/officeart/2005/8/layout/radial5"/>
    <dgm:cxn modelId="{B6006B24-D424-409F-BE07-DF07790D846C}" type="presParOf" srcId="{553B84E4-4A31-43DB-B3BF-8E8EF2B79F2D}" destId="{C47D9E4B-AD47-4E79-B529-9B264E8F4F6B}" srcOrd="0" destOrd="0" presId="urn:microsoft.com/office/officeart/2005/8/layout/radial5"/>
    <dgm:cxn modelId="{4C922224-3EDD-4663-9449-DAEFDF6AA53B}" type="presParOf" srcId="{8B82EA68-B59A-424E-9756-C221A13DB47F}" destId="{E0AC84DD-2093-416F-85DE-E547FE520660}" srcOrd="2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FC38C0-F874-4D67-AF4E-5B61D8528333}">
      <dsp:nvSpPr>
        <dsp:cNvPr id="0" name=""/>
        <dsp:cNvSpPr/>
      </dsp:nvSpPr>
      <dsp:spPr>
        <a:xfrm>
          <a:off x="4338228" y="706168"/>
          <a:ext cx="3582659" cy="294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352"/>
              </a:lnTo>
              <a:lnTo>
                <a:pt x="3582659" y="147352"/>
              </a:lnTo>
              <a:lnTo>
                <a:pt x="3582659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8FBD44-D81E-49B1-AA21-CF1552747F22}">
      <dsp:nvSpPr>
        <dsp:cNvPr id="0" name=""/>
        <dsp:cNvSpPr/>
      </dsp:nvSpPr>
      <dsp:spPr>
        <a:xfrm>
          <a:off x="4338228" y="706168"/>
          <a:ext cx="1791329" cy="2947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352"/>
              </a:lnTo>
              <a:lnTo>
                <a:pt x="1791329" y="147352"/>
              </a:lnTo>
              <a:lnTo>
                <a:pt x="1791329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16B8B8-EC00-4610-BCC6-ACE28551BF93}">
      <dsp:nvSpPr>
        <dsp:cNvPr id="0" name=""/>
        <dsp:cNvSpPr/>
      </dsp:nvSpPr>
      <dsp:spPr>
        <a:xfrm>
          <a:off x="4292508" y="706168"/>
          <a:ext cx="91440" cy="2947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131694-B3C1-48DA-9A89-0ED8F63CDD47}">
      <dsp:nvSpPr>
        <dsp:cNvPr id="0" name=""/>
        <dsp:cNvSpPr/>
      </dsp:nvSpPr>
      <dsp:spPr>
        <a:xfrm>
          <a:off x="2546898" y="706168"/>
          <a:ext cx="1791329" cy="294705"/>
        </a:xfrm>
        <a:custGeom>
          <a:avLst/>
          <a:gdLst/>
          <a:ahLst/>
          <a:cxnLst/>
          <a:rect l="0" t="0" r="0" b="0"/>
          <a:pathLst>
            <a:path>
              <a:moveTo>
                <a:pt x="1791329" y="0"/>
              </a:moveTo>
              <a:lnTo>
                <a:pt x="1791329" y="147352"/>
              </a:lnTo>
              <a:lnTo>
                <a:pt x="0" y="147352"/>
              </a:lnTo>
              <a:lnTo>
                <a:pt x="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FDE77F-0DE1-4507-9AB4-E4873006176F}">
      <dsp:nvSpPr>
        <dsp:cNvPr id="0" name=""/>
        <dsp:cNvSpPr/>
      </dsp:nvSpPr>
      <dsp:spPr>
        <a:xfrm>
          <a:off x="755568" y="706168"/>
          <a:ext cx="3582659" cy="294705"/>
        </a:xfrm>
        <a:custGeom>
          <a:avLst/>
          <a:gdLst/>
          <a:ahLst/>
          <a:cxnLst/>
          <a:rect l="0" t="0" r="0" b="0"/>
          <a:pathLst>
            <a:path>
              <a:moveTo>
                <a:pt x="3582659" y="0"/>
              </a:moveTo>
              <a:lnTo>
                <a:pt x="3582659" y="147352"/>
              </a:lnTo>
              <a:lnTo>
                <a:pt x="0" y="147352"/>
              </a:lnTo>
              <a:lnTo>
                <a:pt x="0" y="2947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56106-E809-407C-94C9-8E39E21EEBEA}">
      <dsp:nvSpPr>
        <dsp:cNvPr id="0" name=""/>
        <dsp:cNvSpPr/>
      </dsp:nvSpPr>
      <dsp:spPr>
        <a:xfrm>
          <a:off x="1659471" y="308260"/>
          <a:ext cx="5357513" cy="3979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ЭТАПЫ БЮДЖЕТНОГО ПРОЦЕССА</a:t>
          </a:r>
          <a:endParaRPr lang="ru-RU" sz="1800" kern="1200" dirty="0"/>
        </a:p>
      </dsp:txBody>
      <dsp:txXfrm>
        <a:off x="1659471" y="308260"/>
        <a:ext cx="5357513" cy="397907"/>
      </dsp:txXfrm>
    </dsp:sp>
    <dsp:sp modelId="{91937533-898F-4FC5-A9E4-FE0BA78B0BED}">
      <dsp:nvSpPr>
        <dsp:cNvPr id="0" name=""/>
        <dsp:cNvSpPr/>
      </dsp:nvSpPr>
      <dsp:spPr>
        <a:xfrm>
          <a:off x="7256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1. Разработка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7256" y="1000873"/>
        <a:ext cx="1496624" cy="1499178"/>
      </dsp:txXfrm>
    </dsp:sp>
    <dsp:sp modelId="{F495F80B-6FEE-4FC2-B820-6BD21D72101E}">
      <dsp:nvSpPr>
        <dsp:cNvPr id="0" name=""/>
        <dsp:cNvSpPr/>
      </dsp:nvSpPr>
      <dsp:spPr>
        <a:xfrm>
          <a:off x="1798586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2. Рассмотрение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1798586" y="1000873"/>
        <a:ext cx="1496624" cy="1499178"/>
      </dsp:txXfrm>
    </dsp:sp>
    <dsp:sp modelId="{1C9FE83A-22D2-43B9-8B78-355219D6DADC}">
      <dsp:nvSpPr>
        <dsp:cNvPr id="0" name=""/>
        <dsp:cNvSpPr/>
      </dsp:nvSpPr>
      <dsp:spPr>
        <a:xfrm>
          <a:off x="358991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3. Утверждение проекта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3589915" y="1000873"/>
        <a:ext cx="1496624" cy="1499178"/>
      </dsp:txXfrm>
    </dsp:sp>
    <dsp:sp modelId="{F9F59E84-68E7-4AB6-8042-6BADE1906BFB}">
      <dsp:nvSpPr>
        <dsp:cNvPr id="0" name=""/>
        <dsp:cNvSpPr/>
      </dsp:nvSpPr>
      <dsp:spPr>
        <a:xfrm>
          <a:off x="538124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4. Исполнение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5381245" y="1000873"/>
        <a:ext cx="1496624" cy="1499178"/>
      </dsp:txXfrm>
    </dsp:sp>
    <dsp:sp modelId="{5686F5E6-E730-4A4F-B86A-D334955A4BF3}">
      <dsp:nvSpPr>
        <dsp:cNvPr id="0" name=""/>
        <dsp:cNvSpPr/>
      </dsp:nvSpPr>
      <dsp:spPr>
        <a:xfrm>
          <a:off x="7172575" y="1000873"/>
          <a:ext cx="1496624" cy="1499178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2"/>
              </a:solidFill>
            </a:rPr>
            <a:t>5. Рассмотрение и утверждение отчета об исполнении бюджета</a:t>
          </a:r>
          <a:endParaRPr lang="ru-RU" sz="1400" kern="1200" dirty="0">
            <a:solidFill>
              <a:schemeClr val="tx2"/>
            </a:solidFill>
          </a:endParaRPr>
        </a:p>
      </dsp:txBody>
      <dsp:txXfrm>
        <a:off x="7172575" y="1000873"/>
        <a:ext cx="1496624" cy="149917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Верхний колонтитул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Дата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875332-9ADA-43C1-B43D-839AE8C4DCB5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33796" name="Образ слайда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Заметки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Нижний колонтитул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Номер слайда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41AA55F0-A498-4391-9C92-2D76F16315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51857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05954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49D7A-D6F5-4A22-906D-BCB0D1C72E21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AC8C7-7498-4ED3-9F0E-D6D2632D0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15368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2C5E-B0A0-4910-929D-54E9A185772C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F87F5-1AC9-4929-8506-F16FDB68FD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52159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E284-6B0C-4152-A807-32C720E131E8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6154A-F27A-4693-8765-721BA904A9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82148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A19BC-53DA-48A4-B0ED-B88B85DB6991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407D2-3A22-465D-815A-442DFE519C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8992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A4BFE-1780-4DE2-9E54-B2B8956479BE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B0EEE-C4FF-4350-8C1D-60C7C97683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247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E4913-8A9D-4859-992E-0883C80BB6C9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3F6D7-C760-41ED-869B-CAFF5EA9E8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87917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81DB1-9EA4-422F-99CB-1F717E9C3F82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9C6AA-ACE5-4796-B771-2D2245B730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9220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781BD-31C1-4DEB-917C-DAB176FBB31B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A1225-C4D5-4F47-83D8-2649E55D83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408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774B-E2AB-4811-B633-4B92CA81A59E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78492-83D8-48AB-B083-F3B21D21E2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8925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18267-AE33-47B5-89F1-E99602BF6495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A17F-139A-4717-96BB-7CA9C8868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662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72E4A-914D-407A-936E-0DA01E592B6B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73EBB-76FD-4DCE-AF25-3A5CF8DA50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5215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24849-7071-46CB-B879-A9DA7CAA952A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AB216-FD8A-4A1B-841D-58942A544B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49416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B3C295D-8D12-44DF-96E2-5C33573B608C}" type="datetimeFigureOut">
              <a:rPr lang="ru-RU"/>
              <a:pPr>
                <a:defRPr/>
              </a:pPr>
              <a:t>07.06.2016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70242C8-5C05-4CF4-A3DA-430F86CD9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>
          <a:solidFill>
            <a:schemeClr val="tx1"/>
          </a:solidFill>
          <a:latin typeface="+mn-lt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5pPr>
      <a:lvl6pPr marL="19192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6pPr>
      <a:lvl7pPr marL="23764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7pPr>
      <a:lvl8pPr marL="28336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8pPr>
      <a:lvl9pPr marL="32908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18" Type="http://schemas.openxmlformats.org/officeDocument/2006/relationships/image" Target="../media/image7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59.jpeg"/><Relationship Id="rId12" Type="http://schemas.openxmlformats.org/officeDocument/2006/relationships/image" Target="../media/image64.png"/><Relationship Id="rId17" Type="http://schemas.openxmlformats.org/officeDocument/2006/relationships/image" Target="../media/image69.jpeg"/><Relationship Id="rId2" Type="http://schemas.openxmlformats.org/officeDocument/2006/relationships/diagramData" Target="../diagrams/data2.xml"/><Relationship Id="rId16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63.jpeg"/><Relationship Id="rId5" Type="http://schemas.openxmlformats.org/officeDocument/2006/relationships/diagramColors" Target="../diagrams/colors2.xml"/><Relationship Id="rId15" Type="http://schemas.openxmlformats.org/officeDocument/2006/relationships/image" Target="../media/image67.jpeg"/><Relationship Id="rId10" Type="http://schemas.openxmlformats.org/officeDocument/2006/relationships/image" Target="../media/image62.jpeg"/><Relationship Id="rId19" Type="http://schemas.openxmlformats.org/officeDocument/2006/relationships/image" Target="../media/image71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1.jpeg"/><Relationship Id="rId1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2636838"/>
            <a:ext cx="8785225" cy="3744912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В соответствии с решением Думы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</a:rPr>
              <a:t>Новолялинского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 городского округа  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от 25 декабря 2014 года №203 «О бюджете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</a:rPr>
              <a:t>Новолялинского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 городского округа  на 2015 год и на плановый период 2016 и 2017 годов»)</a:t>
            </a:r>
          </a:p>
        </p:txBody>
      </p:sp>
      <p:pic>
        <p:nvPicPr>
          <p:cNvPr id="1031" name="Заголовок 1"/>
          <p:cNvPicPr>
            <a:picLocks noGrp="1" noChangeArrowheads="1"/>
          </p:cNvPicPr>
          <p:nvPr>
            <p:ph type="ctrTitle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07950" y="0"/>
            <a:ext cx="9036050" cy="2276475"/>
          </a:xfrm>
        </p:spPr>
      </p:pic>
      <p:grpSp>
        <p:nvGrpSpPr>
          <p:cNvPr id="1030" name="Group 2"/>
          <p:cNvGrpSpPr>
            <a:grpSpLocks/>
          </p:cNvGrpSpPr>
          <p:nvPr/>
        </p:nvGrpSpPr>
        <p:grpSpPr bwMode="auto">
          <a:xfrm>
            <a:off x="146050" y="158750"/>
            <a:ext cx="8772525" cy="2333625"/>
            <a:chOff x="0" y="0"/>
            <a:chExt cx="5526" cy="441"/>
          </a:xfrm>
        </p:grpSpPr>
        <p:pic>
          <p:nvPicPr>
            <p:cNvPr id="1032" name="Скругленный прямоугольник 1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3" name="Text Box 4"/>
            <p:cNvSpPr txBox="1">
              <a:spLocks noChangeArrowheads="1"/>
            </p:cNvSpPr>
            <p:nvPr/>
          </p:nvSpPr>
          <p:spPr bwMode="auto">
            <a:xfrm>
              <a:off x="41" y="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200" dirty="0" smtClean="0">
                  <a:solidFill>
                    <a:srgbClr val="785700"/>
                  </a:solidFill>
                  <a:latin typeface="Constantia" pitchFamily="18" charset="0"/>
                </a:rPr>
                <a:t>БЮДЖЕТ ДЛЯ ГРАЖДАН</a:t>
              </a:r>
              <a:endParaRPr lang="ru-RU" altLang="ru-RU" sz="3200" dirty="0">
                <a:solidFill>
                  <a:srgbClr val="785700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Public\Pictures\Sample Pictures\пуб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07505" y="1412776"/>
            <a:ext cx="8991946" cy="5445224"/>
          </a:xfrm>
          <a:prstGeom prst="rect">
            <a:avLst/>
          </a:prstGeom>
          <a:noFill/>
          <a:effectLst>
            <a:softEdge rad="6350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242467" y="548680"/>
            <a:ext cx="885698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700" dirty="0">
                <a:effectLst>
                  <a:reflection blurRad="6350" stA="55000" endA="300" endPos="45500" dir="5400000" sy="-100000" algn="bl" rotWithShape="0"/>
                </a:effectLst>
              </a:rPr>
              <a:t>ВОЗМОЖНОСТИ ВЛИЯНИЯ ГРАЖДАНИНА</a:t>
            </a:r>
          </a:p>
          <a:p>
            <a:pPr>
              <a:defRPr/>
            </a:pPr>
            <a:r>
              <a:rPr lang="ru-RU" sz="2700" dirty="0">
                <a:effectLst>
                  <a:reflection blurRad="6350" stA="55000" endA="300" endPos="45500" dir="5400000" sy="-100000" algn="bl" rotWithShape="0"/>
                </a:effectLst>
              </a:rPr>
              <a:t> НА </a:t>
            </a:r>
            <a:r>
              <a:rPr lang="ru-RU" sz="2700" dirty="0" smtClean="0">
                <a:effectLst>
                  <a:reflection blurRad="6350" stA="55000" endA="300" endPos="45500" dir="5400000" sy="-100000" algn="bl" rotWithShape="0"/>
                </a:effectLst>
              </a:rPr>
              <a:t>СОСТАВЛЕНИЕ </a:t>
            </a:r>
            <a:r>
              <a:rPr lang="ru-RU" sz="2700" dirty="0">
                <a:effectLst>
                  <a:reflection blurRad="6350" stA="55000" endA="300" endPos="45500" dir="5400000" sy="-100000" algn="bl" rotWithShape="0"/>
                </a:effectLst>
              </a:rPr>
              <a:t>БЮДЖЕТА</a:t>
            </a:r>
          </a:p>
        </p:txBody>
      </p:sp>
      <p:grpSp>
        <p:nvGrpSpPr>
          <p:cNvPr id="14340" name="Группа 1"/>
          <p:cNvGrpSpPr>
            <a:grpSpLocks/>
          </p:cNvGrpSpPr>
          <p:nvPr/>
        </p:nvGrpSpPr>
        <p:grpSpPr bwMode="auto">
          <a:xfrm>
            <a:off x="250825" y="1628775"/>
            <a:ext cx="5905500" cy="4349750"/>
            <a:chOff x="1134422" y="1918726"/>
            <a:chExt cx="4618227" cy="4060210"/>
          </a:xfrm>
        </p:grpSpPr>
        <p:sp>
          <p:nvSpPr>
            <p:cNvPr id="5" name="Полилиния 4"/>
            <p:cNvSpPr/>
            <p:nvPr/>
          </p:nvSpPr>
          <p:spPr>
            <a:xfrm>
              <a:off x="1699286" y="1918726"/>
              <a:ext cx="4053363" cy="1129153"/>
            </a:xfrm>
            <a:custGeom>
              <a:avLst/>
              <a:gdLst>
                <a:gd name="connsiteX0" fmla="*/ 0 w 4053840"/>
                <a:gd name="connsiteY0" fmla="*/ 0 h 1128772"/>
                <a:gd name="connsiteX1" fmla="*/ 3489454 w 4053840"/>
                <a:gd name="connsiteY1" fmla="*/ 0 h 1128772"/>
                <a:gd name="connsiteX2" fmla="*/ 4053840 w 4053840"/>
                <a:gd name="connsiteY2" fmla="*/ 564386 h 1128772"/>
                <a:gd name="connsiteX3" fmla="*/ 3489454 w 4053840"/>
                <a:gd name="connsiteY3" fmla="*/ 1128772 h 1128772"/>
                <a:gd name="connsiteX4" fmla="*/ 0 w 4053840"/>
                <a:gd name="connsiteY4" fmla="*/ 1128772 h 1128772"/>
                <a:gd name="connsiteX5" fmla="*/ 0 w 4053840"/>
                <a:gd name="connsiteY5" fmla="*/ 0 h 112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3840" h="1128772">
                  <a:moveTo>
                    <a:pt x="4053840" y="1128771"/>
                  </a:moveTo>
                  <a:lnTo>
                    <a:pt x="564386" y="1128771"/>
                  </a:lnTo>
                  <a:lnTo>
                    <a:pt x="0" y="564386"/>
                  </a:lnTo>
                  <a:lnTo>
                    <a:pt x="564386" y="1"/>
                  </a:lnTo>
                  <a:lnTo>
                    <a:pt x="4053840" y="1"/>
                  </a:lnTo>
                  <a:lnTo>
                    <a:pt x="4053840" y="112877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79950" tIns="57151" rIns="106680" bIns="57151" anchor="ctr"/>
            <a:lstStyle/>
            <a:p>
              <a:pPr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dirty="0" smtClean="0">
                  <a:solidFill>
                    <a:srgbClr val="FFFFFF"/>
                  </a:solidFill>
                </a:rPr>
                <a:t>Общественные </a:t>
              </a:r>
              <a:r>
                <a:rPr lang="ru-RU" sz="1500" dirty="0">
                  <a:solidFill>
                    <a:srgbClr val="FFFFFF"/>
                  </a:solidFill>
                </a:rPr>
                <a:t>обсуждения  муниципальных программ  </a:t>
              </a:r>
              <a:r>
                <a:rPr lang="ru-RU" sz="1500" dirty="0" err="1" smtClean="0">
                  <a:solidFill>
                    <a:srgbClr val="FFFFFF"/>
                  </a:solidFill>
                </a:rPr>
                <a:t>Новолялинского</a:t>
              </a:r>
              <a:r>
                <a:rPr lang="ru-RU" sz="1500" dirty="0" smtClean="0">
                  <a:solidFill>
                    <a:srgbClr val="FFFFFF"/>
                  </a:solidFill>
                </a:rPr>
                <a:t> городского округа</a:t>
              </a:r>
              <a:endParaRPr lang="ru-RU" sz="1500" dirty="0">
                <a:solidFill>
                  <a:srgbClr val="FFFFFF"/>
                </a:solidFill>
              </a:endParaRPr>
            </a:p>
            <a:p>
              <a:pPr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dirty="0">
                  <a:solidFill>
                    <a:srgbClr val="FFFFFF"/>
                  </a:solidFill>
                </a:rPr>
                <a:t> (размещаются на </a:t>
              </a:r>
              <a:r>
                <a:rPr lang="ru-RU" sz="1500" dirty="0" smtClean="0">
                  <a:solidFill>
                    <a:srgbClr val="FFFFFF"/>
                  </a:solidFill>
                </a:rPr>
                <a:t>официальном сайте </a:t>
              </a:r>
              <a:r>
                <a:rPr lang="ru-RU" sz="1500" dirty="0" err="1" smtClean="0">
                  <a:solidFill>
                    <a:srgbClr val="FFFFFF"/>
                  </a:solidFill>
                </a:rPr>
                <a:t>Новолялинского</a:t>
              </a:r>
              <a:r>
                <a:rPr lang="ru-RU" sz="1500" dirty="0" smtClean="0">
                  <a:solidFill>
                    <a:srgbClr val="FFFFFF"/>
                  </a:solidFill>
                </a:rPr>
                <a:t> городского округа)  </a:t>
              </a:r>
              <a:endParaRPr lang="ru-RU" sz="1500" dirty="0">
                <a:solidFill>
                  <a:srgbClr val="FFFFFF"/>
                </a:solidFill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1134422" y="1918726"/>
              <a:ext cx="1128487" cy="1129153"/>
            </a:xfrm>
            <a:prstGeom prst="ellipse">
              <a:avLst/>
            </a:prstGeom>
            <a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 rot="21600000">
              <a:off x="1699286" y="3384255"/>
              <a:ext cx="4053363" cy="1129153"/>
            </a:xfrm>
            <a:custGeom>
              <a:avLst/>
              <a:gdLst>
                <a:gd name="connsiteX0" fmla="*/ 0 w 4053840"/>
                <a:gd name="connsiteY0" fmla="*/ 0 h 1128772"/>
                <a:gd name="connsiteX1" fmla="*/ 3489454 w 4053840"/>
                <a:gd name="connsiteY1" fmla="*/ 0 h 1128772"/>
                <a:gd name="connsiteX2" fmla="*/ 4053840 w 4053840"/>
                <a:gd name="connsiteY2" fmla="*/ 564386 h 1128772"/>
                <a:gd name="connsiteX3" fmla="*/ 3489454 w 4053840"/>
                <a:gd name="connsiteY3" fmla="*/ 1128772 h 1128772"/>
                <a:gd name="connsiteX4" fmla="*/ 0 w 4053840"/>
                <a:gd name="connsiteY4" fmla="*/ 1128772 h 1128772"/>
                <a:gd name="connsiteX5" fmla="*/ 0 w 4053840"/>
                <a:gd name="connsiteY5" fmla="*/ 0 h 112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3840" h="1128772">
                  <a:moveTo>
                    <a:pt x="4053840" y="1128771"/>
                  </a:moveTo>
                  <a:lnTo>
                    <a:pt x="564386" y="1128771"/>
                  </a:lnTo>
                  <a:lnTo>
                    <a:pt x="0" y="564386"/>
                  </a:lnTo>
                  <a:lnTo>
                    <a:pt x="564386" y="1"/>
                  </a:lnTo>
                  <a:lnTo>
                    <a:pt x="4053840" y="1"/>
                  </a:lnTo>
                  <a:lnTo>
                    <a:pt x="4053840" y="112877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79950" tIns="57150" rIns="106680" bIns="57150" anchor="ctr"/>
            <a:lstStyle/>
            <a:p>
              <a:pPr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dirty="0">
                  <a:solidFill>
                    <a:srgbClr val="FFFFFF"/>
                  </a:solidFill>
                </a:rPr>
                <a:t>Публичные слушания по проекту бюджета </a:t>
              </a:r>
              <a:r>
                <a:rPr lang="ru-RU" sz="1500" dirty="0" err="1" smtClean="0">
                  <a:solidFill>
                    <a:srgbClr val="FFFFFF"/>
                  </a:solidFill>
                </a:rPr>
                <a:t>Новолялинского</a:t>
              </a:r>
              <a:r>
                <a:rPr lang="ru-RU" sz="1500" dirty="0" smtClean="0">
                  <a:solidFill>
                    <a:srgbClr val="FFFFFF"/>
                  </a:solidFill>
                </a:rPr>
                <a:t> городского округа </a:t>
              </a:r>
            </a:p>
            <a:p>
              <a:pPr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dirty="0" smtClean="0">
                  <a:solidFill>
                    <a:srgbClr val="FFFFFF"/>
                  </a:solidFill>
                </a:rPr>
                <a:t>на очередной финансовый год и плановый период</a:t>
              </a:r>
              <a:r>
                <a:rPr lang="ru-RU" sz="1500" dirty="0">
                  <a:solidFill>
                    <a:srgbClr val="FFFFFF"/>
                  </a:solidFill>
                </a:rPr>
                <a:t> </a:t>
              </a:r>
              <a:r>
                <a:rPr lang="ru-RU" sz="1500" dirty="0" smtClean="0">
                  <a:solidFill>
                    <a:srgbClr val="FFFFFF"/>
                  </a:solidFill>
                </a:rPr>
                <a:t> (проходят </a:t>
              </a:r>
              <a:r>
                <a:rPr lang="ru-RU" sz="1500" dirty="0">
                  <a:solidFill>
                    <a:srgbClr val="FFFFFF"/>
                  </a:solidFill>
                </a:rPr>
                <a:t>ежегодно в декабре)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1134422" y="3384255"/>
              <a:ext cx="1128487" cy="1129153"/>
            </a:xfrm>
            <a:prstGeom prst="ellipse">
              <a:avLst/>
            </a:prstGeom>
            <a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 rot="21600000">
              <a:off x="1699286" y="4849783"/>
              <a:ext cx="4053363" cy="1129153"/>
            </a:xfrm>
            <a:custGeom>
              <a:avLst/>
              <a:gdLst>
                <a:gd name="connsiteX0" fmla="*/ 0 w 4053840"/>
                <a:gd name="connsiteY0" fmla="*/ 0 h 1128772"/>
                <a:gd name="connsiteX1" fmla="*/ 3489454 w 4053840"/>
                <a:gd name="connsiteY1" fmla="*/ 0 h 1128772"/>
                <a:gd name="connsiteX2" fmla="*/ 4053840 w 4053840"/>
                <a:gd name="connsiteY2" fmla="*/ 564386 h 1128772"/>
                <a:gd name="connsiteX3" fmla="*/ 3489454 w 4053840"/>
                <a:gd name="connsiteY3" fmla="*/ 1128772 h 1128772"/>
                <a:gd name="connsiteX4" fmla="*/ 0 w 4053840"/>
                <a:gd name="connsiteY4" fmla="*/ 1128772 h 1128772"/>
                <a:gd name="connsiteX5" fmla="*/ 0 w 4053840"/>
                <a:gd name="connsiteY5" fmla="*/ 0 h 112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3840" h="1128772">
                  <a:moveTo>
                    <a:pt x="4053840" y="1128771"/>
                  </a:moveTo>
                  <a:lnTo>
                    <a:pt x="564386" y="1128771"/>
                  </a:lnTo>
                  <a:lnTo>
                    <a:pt x="0" y="564386"/>
                  </a:lnTo>
                  <a:lnTo>
                    <a:pt x="564386" y="1"/>
                  </a:lnTo>
                  <a:lnTo>
                    <a:pt x="4053840" y="1"/>
                  </a:lnTo>
                  <a:lnTo>
                    <a:pt x="4053840" y="112877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79950" tIns="57151" rIns="106680" bIns="57150" anchor="ctr"/>
            <a:lstStyle/>
            <a:p>
              <a:pPr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dirty="0">
                  <a:solidFill>
                    <a:srgbClr val="FFFFFF"/>
                  </a:solidFill>
                </a:rPr>
                <a:t>Публичные слушания по отчету об исполнении </a:t>
              </a:r>
              <a:r>
                <a:rPr lang="ru-RU" sz="1500" dirty="0" smtClean="0">
                  <a:solidFill>
                    <a:srgbClr val="FFFFFF"/>
                  </a:solidFill>
                </a:rPr>
                <a:t>бюджета </a:t>
              </a:r>
              <a:r>
                <a:rPr lang="ru-RU" sz="1500" dirty="0" err="1" smtClean="0">
                  <a:solidFill>
                    <a:srgbClr val="FFFFFF"/>
                  </a:solidFill>
                </a:rPr>
                <a:t>Новолялинского</a:t>
              </a:r>
              <a:r>
                <a:rPr lang="ru-RU" sz="1500" dirty="0" smtClean="0">
                  <a:solidFill>
                    <a:srgbClr val="FFFFFF"/>
                  </a:solidFill>
                </a:rPr>
                <a:t> городского округа</a:t>
              </a:r>
              <a:endParaRPr lang="ru-RU" sz="1400" dirty="0">
                <a:solidFill>
                  <a:srgbClr val="FFFFFF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134422" y="4849783"/>
              <a:ext cx="1128487" cy="1129153"/>
            </a:xfrm>
            <a:prstGeom prst="ellipse">
              <a:avLst/>
            </a:prstGeom>
            <a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053" name="Picture 5" descr="C:\Users\Public\Pictures\Sample Pictures\обращ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4328" y="3501008"/>
            <a:ext cx="1279928" cy="976672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softEdge rad="127000"/>
          </a:effectLst>
          <a:extLst/>
        </p:spPr>
      </p:pic>
      <p:pic>
        <p:nvPicPr>
          <p:cNvPr id="2054" name="Picture 6" descr="C:\Users\Public\Pictures\Sample Pictures\пуб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52081" y="2348880"/>
            <a:ext cx="1416263" cy="967544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softEdge rad="63500"/>
          </a:effectLst>
          <a:extLst/>
        </p:spPr>
      </p:pic>
      <p:pic>
        <p:nvPicPr>
          <p:cNvPr id="2055" name="Picture 7" descr="C:\Users\Public\Pictures\Sample Pictures\обр гражд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8635" y="4653136"/>
            <a:ext cx="1463154" cy="936104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softEdge rad="127000"/>
          </a:effectLst>
          <a:extLst/>
        </p:spPr>
      </p:pic>
      <p:pic>
        <p:nvPicPr>
          <p:cNvPr id="13329" name="Picture 17" descr="img_039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388" y="4652963"/>
            <a:ext cx="1585912" cy="14398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30" name="Picture 18" descr="img_038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388" y="3068638"/>
            <a:ext cx="1584325" cy="14398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31" name="Picture 19" descr="dd71be82f5efa400aa2c452df2b90bf8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0788" y="3500438"/>
            <a:ext cx="1223962" cy="974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33" name="Picture 21" descr="_dsc0015_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388" y="1557338"/>
            <a:ext cx="1584325" cy="1338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1691680" y="116632"/>
            <a:ext cx="5832475" cy="1628775"/>
            <a:chOff x="0" y="0"/>
            <a:chExt cx="5572" cy="595"/>
          </a:xfrm>
        </p:grpSpPr>
        <p:pic>
          <p:nvPicPr>
            <p:cNvPr id="16456" name="Скругленный прямоугольник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7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57" name="Text Box 5"/>
            <p:cNvSpPr txBox="1">
              <a:spLocks noChangeArrowheads="1"/>
            </p:cNvSpPr>
            <p:nvPr/>
          </p:nvSpPr>
          <p:spPr bwMode="auto">
            <a:xfrm>
              <a:off x="62" y="73"/>
              <a:ext cx="5444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2400" dirty="0">
                  <a:latin typeface="Constantia" pitchFamily="18" charset="0"/>
                </a:rPr>
                <a:t>Показатели прогноза социально-экономического развития </a:t>
              </a:r>
              <a:r>
                <a:rPr lang="ru-RU" altLang="ru-RU" sz="2400" dirty="0" err="1" smtClean="0">
                  <a:latin typeface="Constantia" pitchFamily="18" charset="0"/>
                </a:rPr>
                <a:t>Новолялинского</a:t>
              </a:r>
              <a:r>
                <a:rPr lang="ru-RU" altLang="ru-RU" sz="2400" dirty="0" smtClean="0">
                  <a:latin typeface="Constantia" pitchFamily="18" charset="0"/>
                </a:rPr>
                <a:t> городского округа</a:t>
              </a:r>
              <a:endParaRPr lang="ru-RU" altLang="ru-RU" sz="2400" dirty="0">
                <a:latin typeface="Constantia" pitchFamily="18" charset="0"/>
              </a:endParaRPr>
            </a:p>
          </p:txBody>
        </p:sp>
      </p:grpSp>
      <p:graphicFrame>
        <p:nvGraphicFramePr>
          <p:cNvPr id="30853" name="Group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7449724"/>
              </p:ext>
            </p:extLst>
          </p:nvPr>
        </p:nvGraphicFramePr>
        <p:xfrm>
          <a:off x="250825" y="1700807"/>
          <a:ext cx="8712200" cy="5037338"/>
        </p:xfrm>
        <a:graphic>
          <a:graphicData uri="http://schemas.openxmlformats.org/drawingml/2006/table">
            <a:tbl>
              <a:tblPr/>
              <a:tblGrid>
                <a:gridCol w="3025031"/>
                <a:gridCol w="1080244"/>
                <a:gridCol w="884238"/>
                <a:gridCol w="920750"/>
                <a:gridCol w="920750"/>
                <a:gridCol w="920750"/>
                <a:gridCol w="960437"/>
              </a:tblGrid>
              <a:tr h="144017"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33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год факт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2014 год оценка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2015 год прогноз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2016 год прогноз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2017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год прогноз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72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 Оборот организаций (по полному кругу) по видам экономической деятельности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млн.руб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261,4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278,2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299,7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321,8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342,2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0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 к предыдущему году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106,4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107,7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107,7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107,4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106,3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777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2. Численность постоянного населения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22362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21570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21000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20200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20190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960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 Фонд начисленной заработной платы работников организаций – всего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млн.руб.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981,5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1065,2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1142,5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1247,6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1376,1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05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темп роста к предыдущему году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108,5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107,3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107,3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109,2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110,3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08050"/>
            <a:ext cx="9144000" cy="114141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Основные характеристики консолидированного  бюджета 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Новолялинского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городского округа в 201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  <a:t>5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-2017 гг.</a:t>
            </a:r>
          </a:p>
        </p:txBody>
      </p:sp>
      <p:sp>
        <p:nvSpPr>
          <p:cNvPr id="17411" name="Text Box 75"/>
          <p:cNvSpPr txBox="1">
            <a:spLocks noChangeArrowheads="1"/>
          </p:cNvSpPr>
          <p:nvPr/>
        </p:nvSpPr>
        <p:spPr bwMode="auto">
          <a:xfrm>
            <a:off x="7588757" y="2132856"/>
            <a:ext cx="12969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7994650" y="60325"/>
            <a:ext cx="1062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1400">
              <a:solidFill>
                <a:srgbClr val="363636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3618" name="Group 1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5786941"/>
              </p:ext>
            </p:extLst>
          </p:nvPr>
        </p:nvGraphicFramePr>
        <p:xfrm>
          <a:off x="193674" y="2437658"/>
          <a:ext cx="8699501" cy="4086969"/>
        </p:xfrm>
        <a:graphic>
          <a:graphicData uri="http://schemas.openxmlformats.org/drawingml/2006/table">
            <a:tbl>
              <a:tblPr/>
              <a:tblGrid>
                <a:gridCol w="611157"/>
                <a:gridCol w="1584793"/>
                <a:gridCol w="1504710"/>
                <a:gridCol w="1388802"/>
                <a:gridCol w="1110619"/>
                <a:gridCol w="1296074"/>
                <a:gridCol w="1203346"/>
              </a:tblGrid>
              <a:tr h="131038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2015 год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2016 год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(%) к проекту на 2015 год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2017 год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(%) к проекту на 2016 год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682 437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642 220,4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662 522,1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87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7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233 354,6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242 835,7 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253 004,7 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5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686 744,9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646 616,4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666 953,1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05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4396,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88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725488"/>
            <a:ext cx="8821738" cy="1069975"/>
          </a:xfrm>
          <a:ln>
            <a:miter lim="800000"/>
            <a:headEnd/>
            <a:tailEnd/>
          </a:ln>
        </p:spPr>
        <p:txBody>
          <a:bodyPr tIns="0" rIns="18288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kern="1200" dirty="0">
                <a:solidFill>
                  <a:srgbClr val="00008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8313" y="1905000"/>
            <a:ext cx="8675687" cy="357188"/>
          </a:xfrm>
          <a:gradFill>
            <a:gsLst>
              <a:gs pos="0">
                <a:schemeClr val="accent4">
                  <a:tint val="70000"/>
                  <a:satMod val="130000"/>
                </a:schemeClr>
              </a:gs>
              <a:gs pos="43000">
                <a:schemeClr val="accent4">
                  <a:tint val="44000"/>
                  <a:satMod val="165000"/>
                </a:schemeClr>
              </a:gs>
              <a:gs pos="93000">
                <a:schemeClr val="accent4">
                  <a:tint val="15000"/>
                  <a:satMod val="165000"/>
                </a:schemeClr>
              </a:gs>
              <a:gs pos="100000">
                <a:schemeClr val="accent4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4">
                <a:shade val="50000"/>
                <a:satMod val="103000"/>
              </a:schemeClr>
            </a:solidFill>
            <a:miter lim="800000"/>
            <a:headEnd/>
            <a:tailEnd/>
          </a:ln>
          <a:effectLst>
            <a:outerShdw blurRad="57150" dist="38100" dir="5400000" algn="ctr" rotWithShape="0">
              <a:schemeClr val="accent4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rIns="18288"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sz="1800" b="1" smtClean="0">
                <a:solidFill>
                  <a:schemeClr val="tx1"/>
                </a:solidFill>
                <a:cs typeface="Arial" pitchFamily="34" charset="0"/>
              </a:rPr>
              <a:t>Формы межбюджетных трансфертов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643438" y="2565400"/>
            <a:ext cx="328612" cy="428625"/>
          </a:xfrm>
          <a:prstGeom prst="downArrow">
            <a:avLst>
              <a:gd name="adj1" fmla="val 4404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углом 7"/>
          <p:cNvSpPr/>
          <p:nvPr/>
        </p:nvSpPr>
        <p:spPr>
          <a:xfrm flipV="1">
            <a:off x="755650" y="2278063"/>
            <a:ext cx="360363" cy="1295400"/>
          </a:xfrm>
          <a:prstGeom prst="bentArrow">
            <a:avLst>
              <a:gd name="adj1" fmla="val 25000"/>
              <a:gd name="adj2" fmla="val 27030"/>
              <a:gd name="adj3" fmla="val 25000"/>
              <a:gd name="adj4" fmla="val 647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углом 9"/>
          <p:cNvSpPr/>
          <p:nvPr/>
        </p:nvSpPr>
        <p:spPr>
          <a:xfrm flipH="1" flipV="1">
            <a:off x="8243888" y="2420938"/>
            <a:ext cx="461962" cy="1357312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2838" y="2986088"/>
            <a:ext cx="2163762" cy="34909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b="1">
                <a:solidFill>
                  <a:srgbClr val="000000"/>
                </a:solidFill>
                <a:cs typeface="Arial" pitchFamily="34" charset="0"/>
              </a:rPr>
              <a:t>Субсидии – бюджетные средства, предоставляемые бюджету другого уровня бюджетной системы РФ , в целях софинансирования расходных  обязательств, возникающих  при выполнении полномочий  органов местного самоуправления по вопросам местного значения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3663" y="3054350"/>
            <a:ext cx="1785937" cy="3438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b="1">
                <a:solidFill>
                  <a:srgbClr val="000000"/>
                </a:solidFill>
                <a:cs typeface="Arial" pitchFamily="34" charset="0"/>
              </a:rPr>
              <a:t>Дотации – 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84563" y="3054350"/>
            <a:ext cx="2767012" cy="33035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400" b="1">
                <a:solidFill>
                  <a:srgbClr val="000000"/>
                </a:solidFill>
                <a:cs typeface="Arial" pitchFamily="34" charset="0"/>
              </a:rPr>
              <a:t>Субвенции –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45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2338865"/>
              </p:ext>
            </p:extLst>
          </p:nvPr>
        </p:nvGraphicFramePr>
        <p:xfrm>
          <a:off x="285750" y="2143125"/>
          <a:ext cx="8501063" cy="4331368"/>
        </p:xfrm>
        <a:graphic>
          <a:graphicData uri="http://schemas.openxmlformats.org/drawingml/2006/table">
            <a:tbl>
              <a:tblPr/>
              <a:tblGrid>
                <a:gridCol w="3857625"/>
                <a:gridCol w="1714500"/>
                <a:gridCol w="1500188"/>
                <a:gridCol w="1428750"/>
              </a:tblGrid>
              <a:tr h="696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Наименование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3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ИТОГО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449 083,3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399 384,7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409 517,4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4267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5671"/>
                          </a:solidFill>
                          <a:effectLst/>
                          <a:latin typeface="Constantia" pitchFamily="18" charset="0"/>
                        </a:rPr>
                        <a:t>в том числе: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B216B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741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62 435,0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62 374,0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62 437,0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144 146,2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134 471,2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126 445,2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1029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242 502,1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202 539,5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220 635,2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20713"/>
            <a:ext cx="9144000" cy="1141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40" rIns="91440" bIns="45720" anchor="ctr"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Объем межбюджетных трансфертов консолидированного  бюджета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  <a:t/>
            </a:r>
            <a:br>
              <a:rPr lang="en-US" sz="2400" b="1" dirty="0" smtClean="0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</a:rPr>
              <a:t>Новолялинского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 городского округа в 2015-2017 гг.</a:t>
            </a:r>
          </a:p>
        </p:txBody>
      </p:sp>
      <p:sp>
        <p:nvSpPr>
          <p:cNvPr id="20526" name="Text Box 75"/>
          <p:cNvSpPr txBox="1">
            <a:spLocks noChangeArrowheads="1"/>
          </p:cNvSpPr>
          <p:nvPr/>
        </p:nvSpPr>
        <p:spPr bwMode="auto">
          <a:xfrm>
            <a:off x="7451725" y="1773238"/>
            <a:ext cx="12969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(</a:t>
            </a:r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583F822-1380-4FBB-A0EC-49522E354F84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0" y="476250"/>
            <a:ext cx="9036050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hangingPunct="1"/>
            <a:r>
              <a:rPr lang="ru-RU" sz="1600" b="1" dirty="0">
                <a:cs typeface="Arial" pitchFamily="34" charset="0"/>
              </a:rPr>
              <a:t>ДОХОДЫ</a:t>
            </a:r>
            <a:endParaRPr lang="ru-RU" sz="1600" dirty="0">
              <a:cs typeface="Arial" pitchFamily="34" charset="0"/>
            </a:endParaRPr>
          </a:p>
          <a:p>
            <a:pPr eaLnBrk="1" hangingPunct="1"/>
            <a:r>
              <a:rPr lang="ru-RU" sz="1600" b="1" dirty="0">
                <a:cs typeface="Arial" pitchFamily="34" charset="0"/>
              </a:rPr>
              <a:t>Консолидированного бюджета </a:t>
            </a:r>
            <a:r>
              <a:rPr lang="ru-RU" sz="1600" b="1" dirty="0" err="1" smtClean="0">
                <a:cs typeface="Arial" pitchFamily="34" charset="0"/>
              </a:rPr>
              <a:t>Новолялинского</a:t>
            </a:r>
            <a:r>
              <a:rPr lang="ru-RU" sz="1600" b="1" dirty="0" smtClean="0">
                <a:cs typeface="Arial" pitchFamily="34" charset="0"/>
              </a:rPr>
              <a:t> городского округа </a:t>
            </a:r>
            <a:r>
              <a:rPr lang="ru-RU" sz="1600" b="1" dirty="0">
                <a:cs typeface="Arial" pitchFamily="34" charset="0"/>
              </a:rPr>
              <a:t>на 2015 год и </a:t>
            </a:r>
          </a:p>
          <a:p>
            <a:pPr eaLnBrk="1" hangingPunct="1"/>
            <a:r>
              <a:rPr lang="ru-RU" sz="1600" b="1" dirty="0">
                <a:cs typeface="Arial" pitchFamily="34" charset="0"/>
              </a:rPr>
              <a:t>плановый период 2016-2017 годов</a:t>
            </a:r>
            <a:endParaRPr lang="en-US" dirty="0">
              <a:cs typeface="Arial" pitchFamily="34" charset="0"/>
            </a:endParaRPr>
          </a:p>
          <a:p>
            <a:pPr eaLnBrk="1" hangingPunct="1"/>
            <a:r>
              <a:rPr lang="en-US" dirty="0">
                <a:cs typeface="Arial" pitchFamily="34" charset="0"/>
              </a:rPr>
              <a:t>                                                                                                              </a:t>
            </a:r>
            <a:r>
              <a:rPr lang="ru-RU" sz="1400" dirty="0">
                <a:cs typeface="Arial" pitchFamily="34" charset="0"/>
              </a:rPr>
              <a:t>(тыс. руб.)</a:t>
            </a:r>
          </a:p>
        </p:txBody>
      </p:sp>
      <p:graphicFrame>
        <p:nvGraphicFramePr>
          <p:cNvPr id="99596" name="Group 12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0884367"/>
              </p:ext>
            </p:extLst>
          </p:nvPr>
        </p:nvGraphicFramePr>
        <p:xfrm>
          <a:off x="323850" y="1700213"/>
          <a:ext cx="8569325" cy="4645152"/>
        </p:xfrm>
        <a:graphic>
          <a:graphicData uri="http://schemas.openxmlformats.org/drawingml/2006/table">
            <a:tbl>
              <a:tblPr/>
              <a:tblGrid>
                <a:gridCol w="5040313"/>
                <a:gridCol w="1223962"/>
                <a:gridCol w="1152525"/>
                <a:gridCol w="1152525"/>
              </a:tblGrid>
              <a:tr h="335234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2015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2016г.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2017г.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28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прибыль, доходы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192 528,0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202 051,0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211 478,0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192 528,0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202 051,0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211 478,0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235,9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317,5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317,5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8 126,0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7 997,0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8286,0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виде стоимости патента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8 000,0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7 868,0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8 151,0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10 004,0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10 232,0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10 468,0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4 000,0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4 052,0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4 100,0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6 004,0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6 180,0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6 368,0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3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1 988,0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2 087,0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2 191,0</a:t>
                      </a: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154" name="Group 35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40530271"/>
              </p:ext>
            </p:extLst>
          </p:nvPr>
        </p:nvGraphicFramePr>
        <p:xfrm>
          <a:off x="179388" y="692150"/>
          <a:ext cx="8856662" cy="6035672"/>
        </p:xfrm>
        <a:graphic>
          <a:graphicData uri="http://schemas.openxmlformats.org/drawingml/2006/table">
            <a:tbl>
              <a:tblPr/>
              <a:tblGrid>
                <a:gridCol w="4937125"/>
                <a:gridCol w="1377950"/>
                <a:gridCol w="1228725"/>
                <a:gridCol w="1312862"/>
              </a:tblGrid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8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муниципальной собственности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13 095,2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13 421,2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13 619,2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землю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4 045,0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4 247,0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4 450,0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Аренда имущества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8 997,0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9 121,0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9 116,0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прибыли МУП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53,2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имущества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585,5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8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1 060,0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1 124,0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1 191,0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оказания платных услуг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2 240,0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2347,0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2355,0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2 895,0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2188,0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2359,0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собственных доходов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233 354,6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242 835,7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253 004,7</a:t>
                      </a:r>
                    </a:p>
                  </a:txBody>
                  <a:tcPr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8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62 435,0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62 374,0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62 437,0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субъектов РФ                 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144 146,2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134 471,2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126 445,2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субъектов РФ               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242 502,1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202 539,5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22 635,2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31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ДОХОДОВ: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682 437,9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642 220,4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662 522,1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17" name="Rectangle 339"/>
          <p:cNvSpPr>
            <a:spLocks noChangeArrowheads="1"/>
          </p:cNvSpPr>
          <p:nvPr/>
        </p:nvSpPr>
        <p:spPr bwMode="auto">
          <a:xfrm>
            <a:off x="7596188" y="166688"/>
            <a:ext cx="10366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ru-RU" sz="1400"/>
              <a:t>(тыс.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2053" name="Содержимое 8"/>
          <p:cNvSpPr>
            <a:spLocks/>
          </p:cNvSpPr>
          <p:nvPr/>
        </p:nvSpPr>
        <p:spPr bwMode="auto">
          <a:xfrm>
            <a:off x="3779838" y="1844675"/>
            <a:ext cx="1008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</a:pPr>
            <a:r>
              <a:rPr lang="ru-RU" sz="1000">
                <a:latin typeface="Arial Cyr" charset="0"/>
              </a:rPr>
              <a:t>(</a:t>
            </a:r>
            <a:r>
              <a:rPr lang="ru-RU" sz="1000" b="1">
                <a:latin typeface="Arial Cyr" charset="0"/>
              </a:rPr>
              <a:t>тыс.руб</a:t>
            </a:r>
            <a:r>
              <a:rPr lang="ru-RU" sz="1000">
                <a:latin typeface="Arial Cyr" charset="0"/>
              </a:rPr>
              <a:t>.)</a:t>
            </a:r>
          </a:p>
        </p:txBody>
      </p:sp>
      <p:sp>
        <p:nvSpPr>
          <p:cNvPr id="2054" name="Содержимое 8"/>
          <p:cNvSpPr>
            <a:spLocks/>
          </p:cNvSpPr>
          <p:nvPr/>
        </p:nvSpPr>
        <p:spPr bwMode="auto">
          <a:xfrm>
            <a:off x="8243888" y="0"/>
            <a:ext cx="9001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Arial" pitchFamily="34" charset="0"/>
              <a:buNone/>
            </a:pPr>
            <a:endParaRPr lang="ru-RU" sz="1200">
              <a:solidFill>
                <a:schemeClr val="bg1"/>
              </a:solidFill>
              <a:latin typeface="Arial Cyr" charset="0"/>
            </a:endParaRPr>
          </a:p>
        </p:txBody>
      </p:sp>
      <p:sp>
        <p:nvSpPr>
          <p:cNvPr id="2056" name="TextBox 1"/>
          <p:cNvSpPr txBox="1">
            <a:spLocks noChangeArrowheads="1"/>
          </p:cNvSpPr>
          <p:nvPr/>
        </p:nvSpPr>
        <p:spPr bwMode="auto">
          <a:xfrm>
            <a:off x="971550" y="620713"/>
            <a:ext cx="795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dirty="0">
                <a:cs typeface="Arial" pitchFamily="34" charset="0"/>
              </a:rPr>
              <a:t>Структура собственных доходов бюджета </a:t>
            </a:r>
            <a:r>
              <a:rPr lang="ru-RU" sz="2000" dirty="0" err="1" smtClean="0">
                <a:cs typeface="Arial" pitchFamily="34" charset="0"/>
              </a:rPr>
              <a:t>Новолялинского</a:t>
            </a:r>
            <a:r>
              <a:rPr lang="ru-RU" sz="2000" dirty="0" smtClean="0">
                <a:cs typeface="Arial" pitchFamily="34" charset="0"/>
              </a:rPr>
              <a:t> городского округа </a:t>
            </a:r>
            <a:r>
              <a:rPr lang="ru-RU" sz="2000" dirty="0">
                <a:cs typeface="Arial" pitchFamily="34" charset="0"/>
              </a:rPr>
              <a:t>на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ru-RU" sz="2000" dirty="0">
                <a:cs typeface="Arial" pitchFamily="34" charset="0"/>
              </a:rPr>
              <a:t>2015 год</a:t>
            </a: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xmlns="" val="4205282270"/>
              </p:ext>
            </p:extLst>
          </p:nvPr>
        </p:nvGraphicFramePr>
        <p:xfrm>
          <a:off x="0" y="1484784"/>
          <a:ext cx="91440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0143"/>
            <a:ext cx="84249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effectLst>
                  <a:reflection blurRad="6350" stA="55000" endA="300" endPos="45500" dir="5400000" sy="-100000" algn="bl" rotWithShape="0"/>
                </a:effectLst>
              </a:rPr>
              <a:t>КАК КЛАССИФИЦИРУЮТСЯ РАСХОДЫ БЮДЖЕТА?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95288" y="1052513"/>
            <a:ext cx="8280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500"/>
              <a:t>       Расходы бюджета – выплачиваемые из бюджета денежные средства, за исключением средств, являющихся источниками финансирования дефицита бюджета, и направляемые на финансовое обеспечение задач и функций государства и местного самоуправления.</a:t>
            </a: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468313" y="2089150"/>
            <a:ext cx="82073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sz="1400"/>
              <a:t> </a:t>
            </a:r>
            <a:r>
              <a:rPr lang="ru-RU" sz="1200"/>
              <a:t>Формирование расходов бюджетов бюджетной системы Российской Федерации осуществляется в соответствии с расходными обязательствами, обусловленными установленным законодательством Российской Федерации разграничением полномочий федеральных органов государственной власти, органов государственной власти субъектов Российской Федерации и органов местного самоуправления, исполнение которых согласно законодательству Российской Федерации, международным и иным договорам и соглашениям должно происходить в очередном финансовом году (очередном финансовом году и плановом периоде) за счет средств соответствующих бюджетов.</a:t>
            </a:r>
          </a:p>
          <a:p>
            <a:pPr algn="just"/>
            <a:endParaRPr lang="ru-RU" sz="140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43325" y="3703638"/>
            <a:ext cx="1657350" cy="13811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dirty="0"/>
              <a:t>Классификация расходов </a:t>
            </a:r>
          </a:p>
          <a:p>
            <a:pPr>
              <a:defRPr/>
            </a:pPr>
            <a:r>
              <a:rPr lang="ru-RU" sz="1400" dirty="0"/>
              <a:t>по признакам</a:t>
            </a:r>
          </a:p>
        </p:txBody>
      </p:sp>
      <p:sp>
        <p:nvSpPr>
          <p:cNvPr id="13" name="Стрелка влево 12"/>
          <p:cNvSpPr/>
          <p:nvPr/>
        </p:nvSpPr>
        <p:spPr>
          <a:xfrm>
            <a:off x="2124075" y="4151313"/>
            <a:ext cx="1581150" cy="485775"/>
          </a:xfrm>
          <a:prstGeom prst="leftArrow">
            <a:avLst>
              <a:gd name="adj1" fmla="val 50000"/>
              <a:gd name="adj2" fmla="val 3236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Функциональная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5430838" y="4151313"/>
            <a:ext cx="1620837" cy="485775"/>
          </a:xfrm>
          <a:prstGeom prst="rightArrow">
            <a:avLst>
              <a:gd name="adj1" fmla="val 50000"/>
              <a:gd name="adj2" fmla="val 2707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Ведомственная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23850" y="3648075"/>
            <a:ext cx="1800225" cy="2652713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отражает направление средств бюджета на выполнение основных функций государства (раздел-подраздел-целевые статьи-виды расходов)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sz="1200" dirty="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7051675" y="3684588"/>
            <a:ext cx="1819275" cy="26162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3238500" y="5194300"/>
            <a:ext cx="2592388" cy="36036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Экономическая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2243138" y="5643563"/>
            <a:ext cx="4705350" cy="657225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Классификация показывает деление расходов на текущие и капитальные, а также на выплату заработной платы, на материальные затраты, на приобретение товаров и услуг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388" y="908720"/>
            <a:ext cx="8821737" cy="5832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1692275" y="4652963"/>
            <a:ext cx="122396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4787900" y="4652963"/>
            <a:ext cx="12239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7596188" y="4652963"/>
            <a:ext cx="1152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7488238" y="4652963"/>
            <a:ext cx="165576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000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7" name="Прямоугольник 6"/>
          <p:cNvSpPr>
            <a:spLocks noChangeArrowheads="1"/>
          </p:cNvSpPr>
          <p:nvPr/>
        </p:nvSpPr>
        <p:spPr bwMode="auto">
          <a:xfrm>
            <a:off x="4356100" y="333375"/>
            <a:ext cx="1582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8" name="Прямоугольник 7"/>
          <p:cNvSpPr>
            <a:spLocks noChangeArrowheads="1"/>
          </p:cNvSpPr>
          <p:nvPr/>
        </p:nvSpPr>
        <p:spPr bwMode="auto">
          <a:xfrm>
            <a:off x="1547813" y="4724400"/>
            <a:ext cx="1584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 eaLnBrk="1" hangingPunct="1"/>
            <a:endParaRPr lang="ru-RU" altLang="en-US" sz="2200" b="1">
              <a:solidFill>
                <a:srgbClr val="A7422B"/>
              </a:solidFill>
              <a:latin typeface="Arial Black" pitchFamily="34" charset="0"/>
            </a:endParaRPr>
          </a:p>
        </p:txBody>
      </p:sp>
      <p:sp>
        <p:nvSpPr>
          <p:cNvPr id="25609" name="Прямоугольник 11"/>
          <p:cNvSpPr>
            <a:spLocks noChangeArrowheads="1"/>
          </p:cNvSpPr>
          <p:nvPr/>
        </p:nvSpPr>
        <p:spPr bwMode="auto">
          <a:xfrm>
            <a:off x="250825" y="2852738"/>
            <a:ext cx="1655763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4" name="Прямоугольник 8"/>
          <p:cNvSpPr>
            <a:spLocks noChangeArrowheads="1"/>
          </p:cNvSpPr>
          <p:nvPr/>
        </p:nvSpPr>
        <p:spPr bwMode="auto">
          <a:xfrm>
            <a:off x="323850" y="2924175"/>
            <a:ext cx="16557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682 437,9</a:t>
            </a:r>
            <a:endParaRPr lang="ru-RU" altLang="en-US" dirty="0">
              <a:solidFill>
                <a:srgbClr val="658B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5611" name="Прямоугольник 12"/>
          <p:cNvSpPr>
            <a:spLocks noChangeArrowheads="1"/>
          </p:cNvSpPr>
          <p:nvPr/>
        </p:nvSpPr>
        <p:spPr bwMode="auto">
          <a:xfrm flipV="1">
            <a:off x="3059113" y="2924175"/>
            <a:ext cx="1728787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6" name="Прямоугольник 9"/>
          <p:cNvSpPr>
            <a:spLocks noChangeArrowheads="1"/>
          </p:cNvSpPr>
          <p:nvPr/>
        </p:nvSpPr>
        <p:spPr bwMode="auto">
          <a:xfrm>
            <a:off x="3276600" y="2924175"/>
            <a:ext cx="15827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latin typeface="Arial Black" pitchFamily="34" charset="0"/>
              </a:rPr>
              <a:t>   642 220,4</a:t>
            </a:r>
            <a:endParaRPr lang="ru-RU" altLang="en-US" dirty="0">
              <a:solidFill>
                <a:srgbClr val="658B60"/>
              </a:solidFill>
              <a:latin typeface="Arial Black" pitchFamily="34" charset="0"/>
            </a:endParaRPr>
          </a:p>
        </p:txBody>
      </p:sp>
      <p:sp>
        <p:nvSpPr>
          <p:cNvPr id="25613" name="Прямоугольник 13"/>
          <p:cNvSpPr>
            <a:spLocks noChangeArrowheads="1"/>
          </p:cNvSpPr>
          <p:nvPr/>
        </p:nvSpPr>
        <p:spPr bwMode="auto">
          <a:xfrm flipV="1">
            <a:off x="5795963" y="2852738"/>
            <a:ext cx="1944687" cy="504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1518" name="Прямоугольник 10"/>
          <p:cNvSpPr>
            <a:spLocks noChangeArrowheads="1"/>
          </p:cNvSpPr>
          <p:nvPr/>
        </p:nvSpPr>
        <p:spPr bwMode="auto">
          <a:xfrm>
            <a:off x="6011863" y="2924175"/>
            <a:ext cx="15843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1" hangingPunct="1">
              <a:defRPr/>
            </a:pPr>
            <a:r>
              <a:rPr lang="ru-RU" altLang="en-US" dirty="0" smtClean="0">
                <a:solidFill>
                  <a:srgbClr val="658B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662 522,1</a:t>
            </a:r>
            <a:endParaRPr lang="ru-RU" altLang="en-US" dirty="0">
              <a:solidFill>
                <a:srgbClr val="658B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5615" name="TextBox 18"/>
          <p:cNvSpPr txBox="1">
            <a:spLocks noChangeArrowheads="1"/>
          </p:cNvSpPr>
          <p:nvPr/>
        </p:nvSpPr>
        <p:spPr bwMode="auto">
          <a:xfrm rot="1224130" flipH="1">
            <a:off x="636588" y="4418013"/>
            <a:ext cx="763587" cy="277812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5616" name="TextBox 24"/>
          <p:cNvSpPr txBox="1">
            <a:spLocks noChangeArrowheads="1"/>
          </p:cNvSpPr>
          <p:nvPr/>
        </p:nvSpPr>
        <p:spPr bwMode="auto">
          <a:xfrm rot="1224130" flipH="1">
            <a:off x="6253163" y="4418013"/>
            <a:ext cx="763587" cy="276225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1521" name="TextBox 14"/>
          <p:cNvSpPr txBox="1">
            <a:spLocks noChangeArrowheads="1"/>
          </p:cNvSpPr>
          <p:nvPr/>
        </p:nvSpPr>
        <p:spPr bwMode="auto">
          <a:xfrm rot="1224130" flipH="1">
            <a:off x="549275" y="4233863"/>
            <a:ext cx="12065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2015</a:t>
            </a:r>
            <a:endParaRPr lang="ru-RU" alt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18" name="TextBox 23"/>
          <p:cNvSpPr txBox="1">
            <a:spLocks noChangeArrowheads="1"/>
          </p:cNvSpPr>
          <p:nvPr/>
        </p:nvSpPr>
        <p:spPr bwMode="auto">
          <a:xfrm rot="1224130" flipH="1">
            <a:off x="3516313" y="4418013"/>
            <a:ext cx="765175" cy="276225"/>
          </a:xfrm>
          <a:prstGeom prst="rect">
            <a:avLst/>
          </a:prstGeom>
          <a:solidFill>
            <a:srgbClr val="3C7E9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altLang="ru-RU" sz="1200" b="1"/>
          </a:p>
        </p:txBody>
      </p:sp>
      <p:sp>
        <p:nvSpPr>
          <p:cNvPr id="21523" name="TextBox 25"/>
          <p:cNvSpPr txBox="1">
            <a:spLocks noChangeArrowheads="1"/>
          </p:cNvSpPr>
          <p:nvPr/>
        </p:nvSpPr>
        <p:spPr bwMode="auto">
          <a:xfrm rot="1224130" flipH="1">
            <a:off x="6191250" y="4221163"/>
            <a:ext cx="1028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2017</a:t>
            </a:r>
            <a:endParaRPr lang="ru-RU" alt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1524" name="TextBox 26"/>
          <p:cNvSpPr txBox="1">
            <a:spLocks noChangeArrowheads="1"/>
          </p:cNvSpPr>
          <p:nvPr/>
        </p:nvSpPr>
        <p:spPr bwMode="auto">
          <a:xfrm rot="1224130" flipH="1">
            <a:off x="3462338" y="4281488"/>
            <a:ext cx="1112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defRPr/>
            </a:pPr>
            <a:r>
              <a:rPr lang="en-US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2016</a:t>
            </a:r>
            <a:endParaRPr lang="ru-RU" altLang="en-US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21" name="Прямоугольник 20"/>
          <p:cNvSpPr>
            <a:spLocks noChangeArrowheads="1"/>
          </p:cNvSpPr>
          <p:nvPr/>
        </p:nvSpPr>
        <p:spPr bwMode="auto">
          <a:xfrm>
            <a:off x="179388" y="5373688"/>
            <a:ext cx="1800225" cy="28733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686 744,9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2" name="Прямоугольник 21"/>
          <p:cNvSpPr>
            <a:spLocks noChangeArrowheads="1"/>
          </p:cNvSpPr>
          <p:nvPr/>
        </p:nvSpPr>
        <p:spPr bwMode="auto">
          <a:xfrm>
            <a:off x="3276600" y="5373688"/>
            <a:ext cx="1439863" cy="43180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5623" name="Прямоугольник 22"/>
          <p:cNvSpPr>
            <a:spLocks noChangeArrowheads="1"/>
          </p:cNvSpPr>
          <p:nvPr/>
        </p:nvSpPr>
        <p:spPr bwMode="auto">
          <a:xfrm>
            <a:off x="5940425" y="5373688"/>
            <a:ext cx="1439863" cy="28733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25624" name="Прямоугольник 25"/>
          <p:cNvSpPr>
            <a:spLocks noChangeArrowheads="1"/>
          </p:cNvSpPr>
          <p:nvPr/>
        </p:nvSpPr>
        <p:spPr bwMode="auto">
          <a:xfrm>
            <a:off x="3132138" y="5373688"/>
            <a:ext cx="1727200" cy="28733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   646 616,4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5" name="Прямоугольник 26"/>
          <p:cNvSpPr>
            <a:spLocks noChangeArrowheads="1"/>
          </p:cNvSpPr>
          <p:nvPr/>
        </p:nvSpPr>
        <p:spPr bwMode="auto">
          <a:xfrm>
            <a:off x="5867400" y="5373688"/>
            <a:ext cx="1800225" cy="28733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en-US" b="1" dirty="0" smtClean="0">
                <a:solidFill>
                  <a:srgbClr val="C00000"/>
                </a:solidFill>
                <a:latin typeface="Arial Black" pitchFamily="34" charset="0"/>
              </a:rPr>
              <a:t>  666 953,1</a:t>
            </a:r>
            <a:endParaRPr lang="ru-RU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5626" name="Скругленный прямоугольник 28"/>
          <p:cNvSpPr>
            <a:spLocks noChangeArrowheads="1"/>
          </p:cNvSpPr>
          <p:nvPr/>
        </p:nvSpPr>
        <p:spPr bwMode="auto">
          <a:xfrm>
            <a:off x="1979613" y="4076700"/>
            <a:ext cx="1152525" cy="2159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4 307,0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  <p:sp>
        <p:nvSpPr>
          <p:cNvPr id="25627" name="Скругленный прямоугольник 31"/>
          <p:cNvSpPr>
            <a:spLocks noChangeArrowheads="1"/>
          </p:cNvSpPr>
          <p:nvPr/>
        </p:nvSpPr>
        <p:spPr bwMode="auto">
          <a:xfrm>
            <a:off x="4787900" y="4076700"/>
            <a:ext cx="1152525" cy="2159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4 396,0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  <p:sp>
        <p:nvSpPr>
          <p:cNvPr id="25628" name="Скругленный прямоугольник 32"/>
          <p:cNvSpPr>
            <a:spLocks noChangeArrowheads="1"/>
          </p:cNvSpPr>
          <p:nvPr/>
        </p:nvSpPr>
        <p:spPr bwMode="auto">
          <a:xfrm>
            <a:off x="7524750" y="4076700"/>
            <a:ext cx="1152525" cy="2159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ru-RU" altLang="ru-RU" sz="1500" b="1" dirty="0" smtClean="0">
                <a:solidFill>
                  <a:srgbClr val="C00000"/>
                </a:solidFill>
              </a:rPr>
              <a:t>4 431,0</a:t>
            </a:r>
            <a:endParaRPr lang="ru-RU" altLang="ru-RU" sz="1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79388" y="549275"/>
            <a:ext cx="8772525" cy="1368425"/>
            <a:chOff x="0" y="0"/>
            <a:chExt cx="5526" cy="441"/>
          </a:xfrm>
        </p:grpSpPr>
        <p:pic>
          <p:nvPicPr>
            <p:cNvPr id="5125" name="Скругленный прямоугольник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Text Box 4"/>
            <p:cNvSpPr txBox="1">
              <a:spLocks noChangeArrowheads="1"/>
            </p:cNvSpPr>
            <p:nvPr/>
          </p:nvSpPr>
          <p:spPr bwMode="auto">
            <a:xfrm>
              <a:off x="41" y="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200" b="1" dirty="0">
                  <a:solidFill>
                    <a:srgbClr val="785700"/>
                  </a:solidFill>
                  <a:latin typeface="Constantia" pitchFamily="18" charset="0"/>
                </a:rPr>
                <a:t>Уважаемые  жители </a:t>
              </a:r>
              <a:r>
                <a:rPr lang="ru-RU" altLang="ru-RU" sz="3200" b="1" dirty="0" smtClean="0">
                  <a:solidFill>
                    <a:srgbClr val="785700"/>
                  </a:solidFill>
                  <a:latin typeface="Constantia" pitchFamily="18" charset="0"/>
                </a:rPr>
                <a:t>!</a:t>
              </a:r>
              <a:endParaRPr lang="ru-RU" altLang="ru-RU" sz="3200" dirty="0">
                <a:solidFill>
                  <a:srgbClr val="785700"/>
                </a:solidFill>
                <a:latin typeface="Constantia" pitchFamily="18" charset="0"/>
              </a:endParaRPr>
            </a:p>
          </p:txBody>
        </p:sp>
      </p:grp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950" y="2060575"/>
            <a:ext cx="8858250" cy="44640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124" name="TextBox 6"/>
          <p:cNvSpPr txBox="1">
            <a:spLocks noChangeArrowheads="1"/>
          </p:cNvSpPr>
          <p:nvPr/>
        </p:nvSpPr>
        <p:spPr bwMode="auto">
          <a:xfrm>
            <a:off x="467544" y="2204864"/>
            <a:ext cx="7991475" cy="57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«Бюджет для граждан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познакомит вас с положениями 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бюджета </a:t>
            </a:r>
            <a:r>
              <a:rPr lang="ru-RU" dirty="0" err="1" smtClean="0">
                <a:latin typeface="Times New Roman" pitchFamily="18" charset="0"/>
              </a:rPr>
              <a:t>Новолялинского</a:t>
            </a:r>
            <a:r>
              <a:rPr lang="ru-RU" dirty="0" smtClean="0">
                <a:latin typeface="Times New Roman" pitchFamily="18" charset="0"/>
              </a:rPr>
              <a:t> городского округа на </a:t>
            </a:r>
            <a:r>
              <a:rPr lang="ru-RU" dirty="0">
                <a:latin typeface="Times New Roman" pitchFamily="18" charset="0"/>
              </a:rPr>
              <a:t>201</a:t>
            </a:r>
            <a:r>
              <a:rPr lang="en-US" dirty="0">
                <a:latin typeface="Times New Roman" pitchFamily="18" charset="0"/>
              </a:rPr>
              <a:t>5</a:t>
            </a:r>
            <a:r>
              <a:rPr lang="ru-RU" dirty="0">
                <a:latin typeface="Times New Roman" pitchFamily="18" charset="0"/>
              </a:rPr>
              <a:t> год и плановый период 201</a:t>
            </a:r>
            <a:r>
              <a:rPr lang="en-US" dirty="0">
                <a:latin typeface="Times New Roman" pitchFamily="18" charset="0"/>
              </a:rPr>
              <a:t>6</a:t>
            </a:r>
            <a:r>
              <a:rPr lang="ru-RU" dirty="0">
                <a:latin typeface="Times New Roman" pitchFamily="18" charset="0"/>
              </a:rPr>
              <a:t> и 201</a:t>
            </a:r>
            <a:r>
              <a:rPr lang="en-US" dirty="0">
                <a:latin typeface="Times New Roman" pitchFamily="18" charset="0"/>
              </a:rPr>
              <a:t>7</a:t>
            </a:r>
            <a:r>
              <a:rPr lang="ru-RU" dirty="0">
                <a:latin typeface="Times New Roman" pitchFamily="18" charset="0"/>
              </a:rPr>
              <a:t> годов.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Представленная информация предназначена для широкого круга пользователей и будет интересна и полезна как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врачам, молодым семьям, так и муниципальным служащим, пенсионерам и другим категориям населения, так как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затрагивает интересы каждого жителя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городского округа.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постарались в доступной и понятной форме для граждан, показать основные показатели бюджета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городского округа.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нацелен на получение обратной связи от граждан, которым интересны современные проблемы финансов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Новолялинском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городском округе.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0" y="1238253"/>
          <a:ext cx="9144000" cy="4803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6629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В качестве непрограммных расходов – содержание органов местного самоуправления, резервный фонд администрации городского округа, содержание МКУ НГО «ЦБ ОМС», исполнение судебных актов, доплаты к пенсиям муниципальных служащих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</a:tr>
              <a:tr h="347018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«Защита населения и территории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от чрезвычайных ситуаций, обеспечение пожарной безопасности, безопасности на водных объектах, гражданская оборона 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93035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муниципальной службы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402924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транспорта, дорожного хозяйства, связи и информационных технологий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96891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муниципальной собственностью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и развитие малого и среднего предпринимательства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45038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«Реализация основных направлений в строительном комплексе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347018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жилищно-коммунального хозяйства и повышение энергетической эффективности 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«Обеспечение жильем молодых семей на территории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здравоохранения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347018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населения и мероприятия профилактической направленности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системы образования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культуры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43571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физической культуры, спорта и молодежной политики в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  <a:tr h="269690">
                <a:tc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муниципальными финансами </a:t>
                      </a:r>
                      <a:r>
                        <a:rPr lang="ru-RU" sz="9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900" b="1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857251"/>
            <a:ext cx="9010650" cy="38099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</a:t>
            </a:r>
            <a:r>
              <a:rPr lang="ru-RU" sz="1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1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городского округа</a:t>
            </a:r>
            <a:endParaRPr lang="ru-RU" sz="1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9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5"/>
          <p:cNvSpPr txBox="1">
            <a:spLocks noChangeArrowheads="1"/>
          </p:cNvSpPr>
          <p:nvPr/>
        </p:nvSpPr>
        <p:spPr bwMode="auto">
          <a:xfrm>
            <a:off x="3143240" y="908719"/>
            <a:ext cx="2571768" cy="734331"/>
          </a:xfrm>
          <a:prstGeom prst="rect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 муниципальной программы </a:t>
            </a:r>
          </a:p>
        </p:txBody>
      </p:sp>
      <p:sp>
        <p:nvSpPr>
          <p:cNvPr id="36" name="Двойная стрелка влево/вправо 35"/>
          <p:cNvSpPr/>
          <p:nvPr/>
        </p:nvSpPr>
        <p:spPr bwMode="auto">
          <a:xfrm rot="16200000">
            <a:off x="4179091" y="1678772"/>
            <a:ext cx="571504" cy="500066"/>
          </a:xfrm>
          <a:prstGeom prst="leftRightArrow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3000366" y="2214554"/>
            <a:ext cx="2928958" cy="571504"/>
          </a:xfrm>
          <a:prstGeom prst="rect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Мероприятия муниципальной программы </a:t>
            </a:r>
          </a:p>
        </p:txBody>
      </p:sp>
      <p:sp>
        <p:nvSpPr>
          <p:cNvPr id="40" name="Двойная стрелка влево/вверх 39"/>
          <p:cNvSpPr/>
          <p:nvPr/>
        </p:nvSpPr>
        <p:spPr bwMode="auto">
          <a:xfrm rot="5400000">
            <a:off x="1357290" y="1285863"/>
            <a:ext cx="1285884" cy="2000264"/>
          </a:xfrm>
          <a:prstGeom prst="leftUpArrow">
            <a:avLst>
              <a:gd name="adj1" fmla="val 30793"/>
              <a:gd name="adj2" fmla="val 25000"/>
              <a:gd name="adj3" fmla="val 42858"/>
            </a:avLst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2" name="Стрелка вниз 41"/>
          <p:cNvSpPr/>
          <p:nvPr/>
        </p:nvSpPr>
        <p:spPr bwMode="auto">
          <a:xfrm>
            <a:off x="3071802" y="2786058"/>
            <a:ext cx="2786082" cy="428628"/>
          </a:xfrm>
          <a:prstGeom prst="downArrow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44" name="Прямоугольник 8"/>
          <p:cNvSpPr>
            <a:spLocks noChangeArrowheads="1"/>
          </p:cNvSpPr>
          <p:nvPr/>
        </p:nvSpPr>
        <p:spPr bwMode="auto">
          <a:xfrm>
            <a:off x="357161" y="3214686"/>
            <a:ext cx="8286807" cy="2214578"/>
          </a:xfrm>
          <a:prstGeom prst="round2SameRect">
            <a:avLst/>
          </a:prstGeom>
          <a:solidFill>
            <a:srgbClr val="C19721"/>
          </a:solidFill>
          <a:ln w="1587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anchor="ctr"/>
          <a:lstStyle/>
          <a:p>
            <a:pPr eaLnBrk="1" hangingPunct="1"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53" name="Рисунок 52" descr="библиотека.jpe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72332" y="4500570"/>
            <a:ext cx="142876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27669" name="TextBox 54"/>
          <p:cNvSpPr txBox="1">
            <a:spLocks noChangeArrowheads="1"/>
          </p:cNvSpPr>
          <p:nvPr/>
        </p:nvSpPr>
        <p:spPr bwMode="auto">
          <a:xfrm>
            <a:off x="0" y="3214688"/>
            <a:ext cx="914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1400" b="1">
                <a:solidFill>
                  <a:srgbClr val="000000"/>
                </a:solidFill>
              </a:rPr>
              <a:t>ЦЕЛЬ:  ДОСТИЖЕНИЕ ЦЕЛЕВЫХ ПОКАЗАТЕЛЕЙ </a:t>
            </a:r>
          </a:p>
          <a:p>
            <a:pPr eaLnBrk="1" hangingPunct="1"/>
            <a:r>
              <a:rPr lang="ru-RU" sz="1400" b="1">
                <a:solidFill>
                  <a:srgbClr val="000000"/>
                </a:solidFill>
              </a:rPr>
              <a:t>реализации  муниципальной программы</a:t>
            </a:r>
          </a:p>
        </p:txBody>
      </p:sp>
      <p:grpSp>
        <p:nvGrpSpPr>
          <p:cNvPr id="27670" name="Группа 57"/>
          <p:cNvGrpSpPr>
            <a:grpSpLocks/>
          </p:cNvGrpSpPr>
          <p:nvPr/>
        </p:nvGrpSpPr>
        <p:grpSpPr bwMode="auto">
          <a:xfrm>
            <a:off x="500063" y="3714750"/>
            <a:ext cx="8001000" cy="1643063"/>
            <a:chOff x="500072" y="4477686"/>
            <a:chExt cx="8072494" cy="2387505"/>
          </a:xfrm>
        </p:grpSpPr>
        <p:pic>
          <p:nvPicPr>
            <p:cNvPr id="48" name="Рисунок 47" descr="молодёжьi.jpe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572164" y="5709534"/>
              <a:ext cx="1486810" cy="1155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52" name="Рисунок 51" descr="школа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000924" y="4500593"/>
              <a:ext cx="1571642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27699" name="Рисунок 7" descr="ремонт дорог.jpeg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b="-726"/>
            <a:stretch>
              <a:fillRect/>
            </a:stretch>
          </p:blipFill>
          <p:spPr bwMode="auto">
            <a:xfrm>
              <a:off x="5429256" y="4500516"/>
              <a:ext cx="1500188" cy="107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Рисунок 33" descr="ATGWE6XCA1FS9T3CAD97UH0CAE516VJCAPNL9MZCADLBRSZCAGUT4UVCAMDTBS9CA7YF7Q0CAI1WCYDCAOXHOQNCAIL83UWCA1UOO6BCA6PK4Z8CA2Z1NRTCAXA18DGCA4S62JTCA4H2O9DCA5SXOORCA3QLIIE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929095" y="5643554"/>
              <a:ext cx="1571637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39" name="Рисунок 38" descr="thCAX7WV99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786220" y="4477686"/>
              <a:ext cx="1609456" cy="109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43" name="Рисунок 42" descr="культура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286022" y="4500546"/>
              <a:ext cx="146686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45" name="Рисунок 44" descr="лагерь4.jp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00072" y="5643554"/>
              <a:ext cx="1714512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56" name="Рисунок 55" descr="спорт.jp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00072" y="4500546"/>
              <a:ext cx="1714512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pic>
          <p:nvPicPr>
            <p:cNvPr id="57" name="Рисунок 56" descr="дороги.pn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286022" y="5643554"/>
              <a:ext cx="1571636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</p:grpSp>
      <p:grpSp>
        <p:nvGrpSpPr>
          <p:cNvPr id="27671" name="Группа 59"/>
          <p:cNvGrpSpPr>
            <a:grpSpLocks/>
          </p:cNvGrpSpPr>
          <p:nvPr/>
        </p:nvGrpSpPr>
        <p:grpSpPr bwMode="auto">
          <a:xfrm>
            <a:off x="0" y="873125"/>
            <a:ext cx="2428875" cy="1412875"/>
            <a:chOff x="6786563" y="823897"/>
            <a:chExt cx="2344737" cy="1667683"/>
          </a:xfrm>
        </p:grpSpPr>
        <p:pic>
          <p:nvPicPr>
            <p:cNvPr id="61" name="Рисунок 60" descr="bizness.jpg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143721" y="1354510"/>
              <a:ext cx="1632311" cy="1137070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sp>
          <p:nvSpPr>
            <p:cNvPr id="27695" name="TextBox 61"/>
            <p:cNvSpPr txBox="1">
              <a:spLocks noChangeArrowheads="1"/>
            </p:cNvSpPr>
            <p:nvPr/>
          </p:nvSpPr>
          <p:spPr bwMode="auto">
            <a:xfrm>
              <a:off x="6786563" y="823897"/>
              <a:ext cx="2344737" cy="555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1400" b="1">
                  <a:solidFill>
                    <a:srgbClr val="000000"/>
                  </a:solidFill>
                </a:rPr>
                <a:t>Соисполнители, участники программы</a:t>
              </a:r>
            </a:p>
          </p:txBody>
        </p:sp>
        <p:sp>
          <p:nvSpPr>
            <p:cNvPr id="63" name="Прямоугольник 8"/>
            <p:cNvSpPr>
              <a:spLocks noChangeArrowheads="1"/>
            </p:cNvSpPr>
            <p:nvPr/>
          </p:nvSpPr>
          <p:spPr bwMode="auto">
            <a:xfrm>
              <a:off x="7001114" y="857625"/>
              <a:ext cx="1987663" cy="1633955"/>
            </a:xfrm>
            <a:prstGeom prst="rect">
              <a:avLst/>
            </a:prstGeom>
            <a:noFill/>
            <a:ln w="15875" algn="ctr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64" name="Двойная стрелка влево/вправо 63"/>
          <p:cNvSpPr/>
          <p:nvPr/>
        </p:nvSpPr>
        <p:spPr bwMode="auto">
          <a:xfrm>
            <a:off x="5715008" y="1000108"/>
            <a:ext cx="857256" cy="642942"/>
          </a:xfrm>
          <a:prstGeom prst="leftRightArrow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65" name="Двойная стрелка влево/вверх 64"/>
          <p:cNvSpPr/>
          <p:nvPr/>
        </p:nvSpPr>
        <p:spPr bwMode="auto">
          <a:xfrm>
            <a:off x="5929323" y="1643050"/>
            <a:ext cx="2071702" cy="1285884"/>
          </a:xfrm>
          <a:prstGeom prst="leftUpArrow">
            <a:avLst>
              <a:gd name="adj1" fmla="val 30793"/>
              <a:gd name="adj2" fmla="val 25000"/>
              <a:gd name="adj3" fmla="val 39524"/>
            </a:avLst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66" name="Двойная стрелка влево/вправо 65"/>
          <p:cNvSpPr/>
          <p:nvPr/>
        </p:nvSpPr>
        <p:spPr bwMode="auto">
          <a:xfrm>
            <a:off x="2285984" y="1000108"/>
            <a:ext cx="857256" cy="642942"/>
          </a:xfrm>
          <a:prstGeom prst="leftRightArrow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27681" name="TextBox 22"/>
          <p:cNvSpPr txBox="1">
            <a:spLocks noChangeArrowheads="1"/>
          </p:cNvSpPr>
          <p:nvPr/>
        </p:nvSpPr>
        <p:spPr bwMode="auto">
          <a:xfrm>
            <a:off x="0" y="44450"/>
            <a:ext cx="8286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FFFFFF"/>
                </a:solidFill>
                <a:cs typeface="Times New Roman" pitchFamily="18" charset="0"/>
              </a:rPr>
              <a:t>Создание единой системы муниципальных программ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0" y="0"/>
            <a:ext cx="9144000" cy="815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 dirty="0">
              <a:solidFill>
                <a:srgbClr val="FFFFFF"/>
              </a:solidFill>
              <a:latin typeface="Calibri" pitchFamily="34" charset="0"/>
            </a:endParaRPr>
          </a:p>
          <a:p>
            <a:pPr eaLnBrk="1" hangingPunct="1">
              <a:defRPr/>
            </a:pPr>
            <a:r>
              <a:rPr lang="ru-RU" sz="17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Положительные аспекты перехода на программный формат </a:t>
            </a:r>
          </a:p>
          <a:p>
            <a:pPr eaLnBrk="1" hangingPunct="1">
              <a:defRPr/>
            </a:pPr>
            <a:r>
              <a:rPr lang="ru-RU" sz="17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бюджета – достижение результатов реализации муниципальных </a:t>
            </a:r>
          </a:p>
          <a:p>
            <a:pPr eaLnBrk="1" hangingPunct="1">
              <a:defRPr/>
            </a:pPr>
            <a:r>
              <a:rPr lang="ru-RU" sz="17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программ </a:t>
            </a:r>
            <a:r>
              <a:rPr lang="ru-RU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городского округа </a:t>
            </a:r>
            <a:r>
              <a:rPr lang="ru-RU" sz="17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 возможностью оптимизации затрат </a:t>
            </a:r>
          </a:p>
          <a:p>
            <a:pPr eaLnBrk="1" hangingPunct="1">
              <a:defRPr/>
            </a:pPr>
            <a:endParaRPr lang="ru-RU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7683" name="Группа 59"/>
          <p:cNvGrpSpPr>
            <a:grpSpLocks/>
          </p:cNvGrpSpPr>
          <p:nvPr/>
        </p:nvGrpSpPr>
        <p:grpSpPr bwMode="auto">
          <a:xfrm>
            <a:off x="6357938" y="844550"/>
            <a:ext cx="2571750" cy="1370013"/>
            <a:chOff x="6786563" y="823898"/>
            <a:chExt cx="2344737" cy="1591897"/>
          </a:xfrm>
        </p:grpSpPr>
        <p:pic>
          <p:nvPicPr>
            <p:cNvPr id="46" name="Рисунок 45" descr="bizness.jpg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141831" y="1354530"/>
              <a:ext cx="1563179" cy="1061265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</p:pic>
        <p:sp>
          <p:nvSpPr>
            <p:cNvPr id="27692" name="TextBox 50"/>
            <p:cNvSpPr txBox="1">
              <a:spLocks noChangeArrowheads="1"/>
            </p:cNvSpPr>
            <p:nvPr/>
          </p:nvSpPr>
          <p:spPr bwMode="auto">
            <a:xfrm>
              <a:off x="6786563" y="823898"/>
              <a:ext cx="2344737" cy="555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sz="1400" b="1">
                  <a:solidFill>
                    <a:srgbClr val="000000"/>
                  </a:solidFill>
                </a:rPr>
                <a:t>Соисполнители, участники программы</a:t>
              </a:r>
            </a:p>
          </p:txBody>
        </p:sp>
        <p:sp>
          <p:nvSpPr>
            <p:cNvPr id="54" name="Прямоугольник 8"/>
            <p:cNvSpPr>
              <a:spLocks noChangeArrowheads="1"/>
            </p:cNvSpPr>
            <p:nvPr/>
          </p:nvSpPr>
          <p:spPr bwMode="auto">
            <a:xfrm>
              <a:off x="7000774" y="857101"/>
              <a:ext cx="1917763" cy="1558694"/>
            </a:xfrm>
            <a:prstGeom prst="rect">
              <a:avLst/>
            </a:prstGeom>
            <a:noFill/>
            <a:ln w="15875" algn="ctr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58" name="Text Box 35"/>
          <p:cNvSpPr txBox="1">
            <a:spLocks noChangeArrowheads="1"/>
          </p:cNvSpPr>
          <p:nvPr/>
        </p:nvSpPr>
        <p:spPr bwMode="auto">
          <a:xfrm>
            <a:off x="348366" y="5786934"/>
            <a:ext cx="8358246" cy="1053961"/>
          </a:xfrm>
          <a:prstGeom prst="rect">
            <a:avLst/>
          </a:prstGeom>
          <a:solidFill>
            <a:srgbClr val="08517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1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Решения по результатам мониторинга реализации муниципальных программ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ru-RU" sz="1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внесение изменений и дополнений в муниципальную программу в части корректировки показателей, сроков реализации мероприятий;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ru-RU" sz="1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сокращение бюджетных ассигнований на реализацию муниципальной программы (подпрограмм, мероприятий);</a:t>
            </a:r>
          </a:p>
          <a:p>
            <a:pPr algn="l" eaLnBrk="1" hangingPunct="1">
              <a:buFont typeface="Arial" pitchFamily="34" charset="0"/>
              <a:buChar char="•"/>
              <a:defRPr/>
            </a:pPr>
            <a:r>
              <a:rPr lang="ru-RU" sz="1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дальнейшая реализация муниципальной программы в плановом объеме</a:t>
            </a:r>
          </a:p>
          <a:p>
            <a:pPr eaLnBrk="1" hangingPunct="1">
              <a:defRPr/>
            </a:pPr>
            <a:endParaRPr lang="ru-RU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Стрелка вниз 58"/>
          <p:cNvSpPr/>
          <p:nvPr/>
        </p:nvSpPr>
        <p:spPr bwMode="auto">
          <a:xfrm>
            <a:off x="3214678" y="5429264"/>
            <a:ext cx="2786082" cy="428628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 b="1">
              <a:solidFill>
                <a:prstClr val="white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/>
        </p:nvGraphicFramePr>
        <p:xfrm>
          <a:off x="353326" y="1481120"/>
          <a:ext cx="8784974" cy="5285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56296" y="5285130"/>
            <a:ext cx="2016224" cy="4538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7030A0"/>
            </a:solidFill>
          </a:ln>
          <a:effectLst>
            <a:glow rad="177800">
              <a:schemeClr val="accent4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0700  Образование</a:t>
            </a:r>
          </a:p>
          <a:p>
            <a:pPr>
              <a:defRPr/>
            </a:pPr>
            <a:r>
              <a:rPr lang="ru-RU" sz="1000" b="1" dirty="0"/>
              <a:t> </a:t>
            </a:r>
            <a:r>
              <a:rPr lang="ru-RU" sz="1000" b="1" dirty="0" smtClean="0"/>
              <a:t>428 233,0 </a:t>
            </a:r>
            <a:r>
              <a:rPr lang="ru-RU" sz="1000" b="1" dirty="0"/>
              <a:t>тыс. руб.</a:t>
            </a:r>
            <a:endParaRPr lang="ru-RU" sz="1000" b="1" dirty="0">
              <a:solidFill>
                <a:srgbClr val="F28660"/>
              </a:solidFill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785662"/>
            <a:ext cx="2006579" cy="6622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0400  Национальная экономика  </a:t>
            </a:r>
            <a:r>
              <a:rPr lang="ru-RU" sz="1000" b="1" dirty="0" smtClean="0"/>
              <a:t>18 308,0тыс</a:t>
            </a:r>
            <a:r>
              <a:rPr lang="ru-RU" sz="1000" b="1" dirty="0"/>
              <a:t>. руб.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4614" y="4046343"/>
            <a:ext cx="1850015" cy="7265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0600  Охрана окружающей среды  </a:t>
            </a:r>
            <a:r>
              <a:rPr lang="ru-RU" sz="1000" b="1" dirty="0" smtClean="0"/>
              <a:t>500,0 </a:t>
            </a:r>
            <a:r>
              <a:rPr lang="ru-RU" sz="1000" b="1" dirty="0"/>
              <a:t>тыс. руб.</a:t>
            </a:r>
          </a:p>
        </p:txBody>
      </p:sp>
      <p:sp>
        <p:nvSpPr>
          <p:cNvPr id="90162" name="Rectangle 50"/>
          <p:cNvSpPr>
            <a:spLocks noChangeArrowheads="1"/>
          </p:cNvSpPr>
          <p:nvPr/>
        </p:nvSpPr>
        <p:spPr bwMode="auto">
          <a:xfrm>
            <a:off x="0" y="115888"/>
            <a:ext cx="9077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РАСХОДЫ БЮДЖЕТА 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НОВОЛЯЛИНСКОГО ГОРОДСКОГО ОКРУГА </a:t>
            </a:r>
            <a:r>
              <a:rPr lang="ru-RU" b="1" i="1" dirty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 РАЗДЕЛАМ БЮДЖЕТНОЙ КЛАССИФИКАЦИИ БЮДЖЕТОВ НА 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2015 год</a:t>
            </a:r>
            <a:r>
              <a:rPr lang="ru-RU" b="1" i="1" dirty="0" smtClean="0">
                <a:solidFill>
                  <a:srgbClr val="0B539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endParaRPr lang="ru-RU" b="1" i="1" dirty="0">
              <a:solidFill>
                <a:srgbClr val="0B539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730787" y="5205189"/>
            <a:ext cx="2016223" cy="4613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114300">
              <a:schemeClr val="accent6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 smtClean="0"/>
              <a:t>1200 Средства массовой информации  350,0 </a:t>
            </a:r>
            <a:r>
              <a:rPr lang="ru-RU" sz="1000" b="1" dirty="0"/>
              <a:t>тыс. руб.</a:t>
            </a:r>
            <a:endParaRPr lang="ru-RU" sz="1000" b="1" dirty="0"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633905" y="6045309"/>
            <a:ext cx="2016224" cy="4613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1100  Физическая культура и спорт </a:t>
            </a:r>
            <a:r>
              <a:rPr lang="ru-RU" sz="1000" b="1" dirty="0" smtClean="0"/>
              <a:t>9 885,4 </a:t>
            </a:r>
            <a:r>
              <a:rPr lang="ru-RU" sz="1000" b="1" dirty="0"/>
              <a:t>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91289" y="6117639"/>
            <a:ext cx="2016224" cy="4055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6D8838"/>
            </a:solidFill>
          </a:ln>
          <a:effectLst>
            <a:glow rad="127000">
              <a:srgbClr val="83A343">
                <a:alpha val="40000"/>
              </a:srgb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0800  Культура</a:t>
            </a:r>
          </a:p>
          <a:p>
            <a:pPr>
              <a:defRPr/>
            </a:pPr>
            <a:r>
              <a:rPr lang="ru-RU" sz="1000" b="1" dirty="0"/>
              <a:t> </a:t>
            </a:r>
            <a:r>
              <a:rPr lang="ru-RU" sz="1000" b="1" dirty="0" smtClean="0"/>
              <a:t>50 806,1 </a:t>
            </a:r>
            <a:r>
              <a:rPr lang="ru-RU" sz="1000" b="1" dirty="0"/>
              <a:t>тыс. руб.</a:t>
            </a:r>
            <a:endParaRPr lang="ru-RU" sz="1000" b="1" dirty="0">
              <a:solidFill>
                <a:srgbClr val="F28660"/>
              </a:solidFill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177022" y="3863683"/>
            <a:ext cx="1800200" cy="8787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1300  Обслуживание государственного и муниципального долга </a:t>
            </a:r>
            <a:r>
              <a:rPr lang="ru-RU" sz="1000" b="1" dirty="0" smtClean="0"/>
              <a:t>300,0 </a:t>
            </a:r>
            <a:r>
              <a:rPr lang="ru-RU" sz="1000" b="1" dirty="0"/>
              <a:t>тыс. руб.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70383" y="1729205"/>
            <a:ext cx="2605156" cy="7099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6D8838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0300  Национальная безопасность и правоохранительная деятельность</a:t>
            </a:r>
          </a:p>
          <a:p>
            <a:pPr>
              <a:defRPr/>
            </a:pPr>
            <a:r>
              <a:rPr lang="ru-RU" sz="1000" b="1" dirty="0"/>
              <a:t> 3 </a:t>
            </a:r>
            <a:r>
              <a:rPr lang="ru-RU" sz="1000" b="1" dirty="0" smtClean="0"/>
              <a:t>850,0 </a:t>
            </a:r>
            <a:r>
              <a:rPr lang="ru-RU" sz="1000" b="1" dirty="0"/>
              <a:t>тыс.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11780" y="1739836"/>
            <a:ext cx="2125171" cy="5109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1000  Социальная </a:t>
            </a:r>
            <a:r>
              <a:rPr lang="ru-RU" sz="1000" b="1" dirty="0" smtClean="0"/>
              <a:t>политика   63 632,9 </a:t>
            </a:r>
            <a:r>
              <a:rPr lang="ru-RU" sz="1000" b="1" dirty="0"/>
              <a:t>тыс. руб.</a:t>
            </a:r>
          </a:p>
        </p:txBody>
      </p:sp>
      <p:pic>
        <p:nvPicPr>
          <p:cNvPr id="2870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775" y="5300663"/>
            <a:ext cx="5762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4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1989138"/>
            <a:ext cx="58737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5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838" y="6021388"/>
            <a:ext cx="60801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6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76825" y="5949950"/>
            <a:ext cx="5794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7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27538" y="1700213"/>
            <a:ext cx="615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8" name="Picture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4888" y="5373688"/>
            <a:ext cx="5429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09" name="Picture 1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32138" y="1976438"/>
            <a:ext cx="5508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0" name="Picture 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91288" y="4144963"/>
            <a:ext cx="6016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1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11413" y="3068638"/>
            <a:ext cx="6175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2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68538" y="4221163"/>
            <a:ext cx="5794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3" name="Рисунок 75" descr="sz_logo.png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6600" y="1989138"/>
            <a:ext cx="550863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989093" y="2801226"/>
            <a:ext cx="2088232" cy="54923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0200 Национальная оборона </a:t>
            </a:r>
          </a:p>
          <a:p>
            <a:pPr>
              <a:defRPr/>
            </a:pPr>
            <a:r>
              <a:rPr lang="ru-RU" sz="1000" b="1" dirty="0" smtClean="0"/>
              <a:t>1 087,1тыс</a:t>
            </a:r>
            <a:r>
              <a:rPr lang="ru-RU" sz="1000" b="1" dirty="0"/>
              <a:t>. руб.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54570" y="888082"/>
            <a:ext cx="2428444" cy="4613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0100  Общегосударственные вопросы </a:t>
            </a:r>
            <a:r>
              <a:rPr lang="ru-RU" sz="1000" b="1" dirty="0" smtClean="0"/>
              <a:t> 60 068,4 </a:t>
            </a:r>
            <a:r>
              <a:rPr lang="ru-RU" sz="1000" b="1" dirty="0"/>
              <a:t>тыс. руб.</a:t>
            </a:r>
          </a:p>
        </p:txBody>
      </p:sp>
      <p:pic>
        <p:nvPicPr>
          <p:cNvPr id="28720" name="Picture 8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97613" y="2903538"/>
            <a:ext cx="600075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Скругленный прямоугольник 18" descr="Фиолетовый узор"/>
          <p:cNvSpPr>
            <a:spLocks noChangeArrowheads="1"/>
          </p:cNvSpPr>
          <p:nvPr/>
        </p:nvSpPr>
        <p:spPr bwMode="auto">
          <a:xfrm>
            <a:off x="3419475" y="3068638"/>
            <a:ext cx="2333625" cy="2179637"/>
          </a:xfrm>
          <a:prstGeom prst="roundRect">
            <a:avLst>
              <a:gd name="adj" fmla="val 50000"/>
            </a:avLst>
          </a:prstGeom>
          <a:blipFill dpi="0" rotWithShape="1">
            <a:blip r:embed="rId19" cstate="print"/>
            <a:srcRect/>
            <a:tile tx="0" ty="0" sx="100000" sy="100000" flip="none" algn="tl"/>
          </a:blip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РАСХОДЫ бюджета </a:t>
            </a:r>
            <a:r>
              <a:rPr lang="ru-RU" sz="1400" i="1" dirty="0" err="1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Новолялинского</a:t>
            </a:r>
            <a:r>
              <a:rPr lang="ru-RU" sz="1400" i="1" dirty="0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городского округа</a:t>
            </a:r>
            <a:endParaRPr lang="ru-RU" sz="14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4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всего </a:t>
            </a:r>
          </a:p>
          <a:p>
            <a:pPr>
              <a:defRPr/>
            </a:pPr>
            <a:r>
              <a:rPr lang="ru-RU" sz="1600" i="1" dirty="0" smtClean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686 744,9</a:t>
            </a:r>
            <a:endParaRPr lang="ru-RU" sz="16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600" i="1" dirty="0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тыс. </a:t>
            </a:r>
            <a:r>
              <a:rPr lang="ru-RU" sz="1600" i="1" dirty="0" err="1">
                <a:solidFill>
                  <a:srgbClr val="EEACE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руб</a:t>
            </a:r>
            <a:endParaRPr lang="ru-RU" sz="1600" i="1" dirty="0">
              <a:solidFill>
                <a:srgbClr val="EEACE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4932040" y="908720"/>
            <a:ext cx="2428444" cy="4613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>
              <a:defRPr/>
            </a:pPr>
            <a:r>
              <a:rPr lang="ru-RU" sz="1000" b="1" dirty="0"/>
              <a:t>0500  ЖКХ </a:t>
            </a:r>
            <a:r>
              <a:rPr lang="ru-RU" sz="1000" b="1" dirty="0" smtClean="0"/>
              <a:t>49 724,0 тыс</a:t>
            </a:r>
            <a:r>
              <a:rPr lang="ru-RU" sz="1000" b="1" dirty="0"/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5316872-E558-4C64-B959-D46B6F5C6FED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9699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29701" name="Rectangle 7"/>
          <p:cNvSpPr>
            <a:spLocks noChangeArrowheads="1"/>
          </p:cNvSpPr>
          <p:nvPr/>
        </p:nvSpPr>
        <p:spPr bwMode="auto">
          <a:xfrm>
            <a:off x="1381125" y="404813"/>
            <a:ext cx="697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b="1">
                <a:cs typeface="Arial" pitchFamily="34" charset="0"/>
              </a:rPr>
              <a:t>Расходы консолидированного бюджета на 2015 год и плановый период  на  2016 -2017 годы</a:t>
            </a:r>
          </a:p>
        </p:txBody>
      </p:sp>
      <p:sp>
        <p:nvSpPr>
          <p:cNvPr id="29702" name="Rectangle 8"/>
          <p:cNvSpPr>
            <a:spLocks noChangeArrowheads="1"/>
          </p:cNvSpPr>
          <p:nvPr/>
        </p:nvSpPr>
        <p:spPr bwMode="auto">
          <a:xfrm>
            <a:off x="7896225" y="908050"/>
            <a:ext cx="1035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ru-RU" sz="1400">
                <a:cs typeface="Arial" pitchFamily="34" charset="0"/>
              </a:rPr>
              <a:t>(тыс. руб.)</a:t>
            </a:r>
          </a:p>
        </p:txBody>
      </p:sp>
      <p:graphicFrame>
        <p:nvGraphicFramePr>
          <p:cNvPr id="81228" name="Group 13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7434987"/>
              </p:ext>
            </p:extLst>
          </p:nvPr>
        </p:nvGraphicFramePr>
        <p:xfrm>
          <a:off x="179388" y="1268413"/>
          <a:ext cx="8785225" cy="5057775"/>
        </p:xfrm>
        <a:graphic>
          <a:graphicData uri="http://schemas.openxmlformats.org/drawingml/2006/table">
            <a:tbl>
              <a:tblPr/>
              <a:tblGrid>
                <a:gridCol w="5184775"/>
                <a:gridCol w="1223962"/>
                <a:gridCol w="1296988"/>
                <a:gridCol w="1079500"/>
              </a:tblGrid>
              <a:tr h="274655">
                <a:tc rowSpan="2"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Sans Serif" charset="0"/>
                          <a:cs typeface="Arial" pitchFamily="34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Sans Serif" charset="0"/>
                          <a:cs typeface="Arial" pitchFamily="34" charset="0"/>
                        </a:rPr>
                        <a:t>2015 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73050" marR="0" lvl="0" indent="-27305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Sans Serif" charset="0"/>
                          <a:cs typeface="Arial" pitchFamily="34" charset="0"/>
                        </a:rPr>
                        <a:t>Плановый период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Sans Serif" charset="0"/>
                          <a:cs typeface="Arial" pitchFamily="34" charset="0"/>
                        </a:rPr>
                        <a:t>2016 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S Sans Serif" charset="0"/>
                          <a:cs typeface="Arial" pitchFamily="34" charset="0"/>
                        </a:rPr>
                        <a:t>2017 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60 068,4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59 322,0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59 263,6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1 878,3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1878,3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1878,3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204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44 424,7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45 157,8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45 227,7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Судебная система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Резервные фонды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12 265,4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11 777,3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11 657,6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1 087,1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1 100,9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1 051,2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Мобилизационная и вневойсковая подготовка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1 087,1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1 100,9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1 051,2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3 850,0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3 980,0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4005,0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внутренних дел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55">
                <a:tc>
                  <a:txBody>
                    <a:bodyPr/>
                    <a:lstStyle/>
                    <a:p>
                      <a:pPr marL="273050" marR="0" lvl="0" indent="-27305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пожарной безопасности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462" name="Group 78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515482412"/>
              </p:ext>
            </p:extLst>
          </p:nvPr>
        </p:nvGraphicFramePr>
        <p:xfrm>
          <a:off x="250825" y="981075"/>
          <a:ext cx="8642350" cy="5760594"/>
        </p:xfrm>
        <a:graphic>
          <a:graphicData uri="http://schemas.openxmlformats.org/drawingml/2006/table">
            <a:tbl>
              <a:tblPr/>
              <a:tblGrid>
                <a:gridCol w="5099050"/>
                <a:gridCol w="1206500"/>
                <a:gridCol w="1274763"/>
                <a:gridCol w="1062037"/>
              </a:tblGrid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18 308,0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11 806,4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10 549,5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 и рыболовство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Водное хозяйство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1 308,0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1 634,4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6 425,0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6 995,0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3 167,0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1 894,5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49 724,0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38 370,0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30 668,8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16 524,0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13 250,0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10 750,0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7 450,0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9 020,0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9 020,0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8 118,8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10 930,0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11 100,0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10 100,0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428 233,0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452 325,9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470 844,9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137 959,8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145 081,0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152 521,0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251 982,3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272 477,0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283 556,0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Молодежная политика и оздоровление детей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12 990,4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13 000,4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13 000,4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25 300,5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21 767,5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21 767,5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50 806,1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47 325,0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47 325,0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46 598,2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43 436,5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43 436,5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05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4 207,9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3 888,5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3 888,5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29" name="Rectangle 8"/>
          <p:cNvSpPr>
            <a:spLocks noChangeArrowheads="1"/>
          </p:cNvSpPr>
          <p:nvPr/>
        </p:nvSpPr>
        <p:spPr bwMode="auto">
          <a:xfrm>
            <a:off x="7740650" y="476250"/>
            <a:ext cx="1035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ru-RU" sz="1400">
                <a:cs typeface="Arial" pitchFamily="34" charset="0"/>
              </a:rPr>
              <a:t>(тыс.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044" name="Group 34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978412442"/>
              </p:ext>
            </p:extLst>
          </p:nvPr>
        </p:nvGraphicFramePr>
        <p:xfrm>
          <a:off x="179388" y="1125538"/>
          <a:ext cx="8964611" cy="5543825"/>
        </p:xfrm>
        <a:graphic>
          <a:graphicData uri="http://schemas.openxmlformats.org/drawingml/2006/table">
            <a:tbl>
              <a:tblPr/>
              <a:tblGrid>
                <a:gridCol w="5290644"/>
                <a:gridCol w="1248954"/>
                <a:gridCol w="1323471"/>
                <a:gridCol w="1101542"/>
              </a:tblGrid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63 632,9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8 523,5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8 523,5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7 774,9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7 941,5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7941,5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обеспечение населения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52 543,2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3 314,8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9 885,4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12 461,6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12 678,8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9 685,4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12024,1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12 260,0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Массовый спорт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418,8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25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Периодическая печать и издательства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367,5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42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42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63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686 744,9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636 070,3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645 782,8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28" name="Rectangle 8"/>
          <p:cNvSpPr>
            <a:spLocks noChangeArrowheads="1"/>
          </p:cNvSpPr>
          <p:nvPr/>
        </p:nvSpPr>
        <p:spPr bwMode="auto">
          <a:xfrm>
            <a:off x="7812088" y="692150"/>
            <a:ext cx="1035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ru-RU" sz="1400">
                <a:cs typeface="Arial" pitchFamily="34" charset="0"/>
              </a:rPr>
              <a:t>(тыс.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95536" y="332656"/>
            <a:ext cx="84248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Удельный вес расходов по отраслям в общем объеме расходов бюджета </a:t>
            </a:r>
            <a:r>
              <a:rPr lang="ru-RU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Новолялинского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городского округа</a:t>
            </a: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на 2015 год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264296845"/>
              </p:ext>
            </p:extLst>
          </p:nvPr>
        </p:nvGraphicFramePr>
        <p:xfrm>
          <a:off x="107504" y="917431"/>
          <a:ext cx="9036496" cy="5751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9"/>
          <p:cNvSpPr txBox="1">
            <a:spLocks noChangeArrowheads="1"/>
          </p:cNvSpPr>
          <p:nvPr/>
        </p:nvSpPr>
        <p:spPr bwMode="auto">
          <a:xfrm>
            <a:off x="1293813" y="1341438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endParaRPr lang="ru-RU" sz="2000" b="1">
              <a:latin typeface="Arial Cyr" charset="0"/>
              <a:cs typeface="Arial" pitchFamily="34" charset="0"/>
            </a:endParaRPr>
          </a:p>
        </p:txBody>
      </p:sp>
      <p:grpSp>
        <p:nvGrpSpPr>
          <p:cNvPr id="32772" name="Group 2"/>
          <p:cNvGrpSpPr>
            <a:grpSpLocks/>
          </p:cNvGrpSpPr>
          <p:nvPr/>
        </p:nvGrpSpPr>
        <p:grpSpPr bwMode="auto">
          <a:xfrm>
            <a:off x="0" y="1052513"/>
            <a:ext cx="9036050" cy="792162"/>
            <a:chOff x="-113" y="454"/>
            <a:chExt cx="5564" cy="530"/>
          </a:xfrm>
        </p:grpSpPr>
        <p:pic>
          <p:nvPicPr>
            <p:cNvPr id="32774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3" y="454"/>
              <a:ext cx="5564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 Box 4"/>
            <p:cNvSpPr txBox="1">
              <a:spLocks noChangeArrowheads="1"/>
            </p:cNvSpPr>
            <p:nvPr/>
          </p:nvSpPr>
          <p:spPr bwMode="auto">
            <a:xfrm>
              <a:off x="0" y="499"/>
              <a:ext cx="5444" cy="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>
                <a:defRPr/>
              </a:pPr>
              <a:r>
                <a:rPr lang="ru-RU" sz="2400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Constantia" pitchFamily="18" charset="0"/>
                </a:rPr>
                <a:t>Контактная информация</a:t>
              </a:r>
            </a:p>
          </p:txBody>
        </p:sp>
      </p:grpSp>
      <p:sp>
        <p:nvSpPr>
          <p:cNvPr id="40965" name="TextBox 2"/>
          <p:cNvSpPr txBox="1">
            <a:spLocks noChangeArrowheads="1"/>
          </p:cNvSpPr>
          <p:nvPr/>
        </p:nvSpPr>
        <p:spPr bwMode="auto">
          <a:xfrm>
            <a:off x="250825" y="2636838"/>
            <a:ext cx="84963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«Бюджет для граждан» </a:t>
            </a:r>
          </a:p>
          <a:p>
            <a:pPr eaLnBrk="1" hangingPunct="1">
              <a:defRPr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Подготовлен </a:t>
            </a:r>
            <a:r>
              <a:rPr lang="ru-RU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Финансовым управлением администрации </a:t>
            </a:r>
            <a:r>
              <a:rPr lang="ru-RU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Новолялинского</a:t>
            </a:r>
            <a:r>
              <a:rPr lang="ru-RU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городского округа </a:t>
            </a:r>
            <a:endParaRPr 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Antique Olive Compact" pitchFamily="34" charset="0"/>
            </a:endParaRPr>
          </a:p>
          <a:p>
            <a:pPr eaLnBrk="1" hangingPunct="1">
              <a:defRPr/>
            </a:pPr>
            <a:endParaRPr lang="ru-RU" altLang="en-US" sz="2000" b="1" dirty="0">
              <a:latin typeface="Constantia" pitchFamily="18" charset="0"/>
            </a:endParaRPr>
          </a:p>
          <a:p>
            <a:pPr eaLnBrk="1" hangingPunct="1">
              <a:defRPr/>
            </a:pPr>
            <a:endParaRPr lang="ru-RU" alt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624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, Свердловская область, </a:t>
            </a:r>
          </a:p>
          <a:p>
            <a:pPr eaLnBrk="1" hangingPunct="1">
              <a:defRPr/>
            </a:pP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2000" b="1" dirty="0" err="1" smtClean="0">
                <a:latin typeface="Times New Roman" pitchFamily="18" charset="0"/>
                <a:cs typeface="Times New Roman" pitchFamily="18" charset="0"/>
              </a:rPr>
              <a:t>г.Новая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 Ляля,    </a:t>
            </a:r>
            <a:r>
              <a:rPr lang="ru-RU" altLang="en-US" sz="2000" b="1" dirty="0" err="1" smtClean="0">
                <a:latin typeface="Times New Roman" pitchFamily="18" charset="0"/>
                <a:cs typeface="Times New Roman" pitchFamily="18" charset="0"/>
              </a:rPr>
              <a:t>ул.Р.Люксембург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, 28а </a:t>
            </a:r>
            <a:endParaRPr lang="ru-RU" alt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Телефон:</a:t>
            </a:r>
            <a:r>
              <a:rPr 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(34388) 2-12-78, </a:t>
            </a:r>
            <a:endParaRPr lang="ru-RU" alt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nfu43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@mail.ru</a:t>
            </a:r>
            <a:r>
              <a:rPr lang="ru-RU" alt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79388" y="1557338"/>
            <a:ext cx="8699500" cy="554037"/>
            <a:chOff x="0" y="0"/>
            <a:chExt cx="5480" cy="349"/>
          </a:xfrm>
        </p:grpSpPr>
        <p:pic>
          <p:nvPicPr>
            <p:cNvPr id="6160" name="Скругленный прямоугольник 7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8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Text Box 4"/>
            <p:cNvSpPr txBox="1">
              <a:spLocks noChangeArrowheads="1"/>
            </p:cNvSpPr>
            <p:nvPr/>
          </p:nvSpPr>
          <p:spPr bwMode="auto">
            <a:xfrm>
              <a:off x="30" y="28"/>
              <a:ext cx="5424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2400" b="1">
                  <a:solidFill>
                    <a:srgbClr val="343437"/>
                  </a:solidFill>
                  <a:latin typeface="Constantia" pitchFamily="18" charset="0"/>
                </a:rPr>
                <a:t>БЮДЖЕТ – ЭТО ПЛАН ДОХОДОВ И РАСХОДОВ </a:t>
              </a:r>
            </a:p>
          </p:txBody>
        </p:sp>
      </p:grpSp>
      <p:grpSp>
        <p:nvGrpSpPr>
          <p:cNvPr id="6147" name="Group 5"/>
          <p:cNvGrpSpPr>
            <a:grpSpLocks/>
          </p:cNvGrpSpPr>
          <p:nvPr/>
        </p:nvGrpSpPr>
        <p:grpSpPr bwMode="auto">
          <a:xfrm>
            <a:off x="179388" y="836613"/>
            <a:ext cx="8772525" cy="701675"/>
            <a:chOff x="0" y="0"/>
            <a:chExt cx="5526" cy="442"/>
          </a:xfrm>
        </p:grpSpPr>
        <p:pic>
          <p:nvPicPr>
            <p:cNvPr id="6158" name="Скругленный прямоугольник 8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Text Box 7"/>
            <p:cNvSpPr txBox="1">
              <a:spLocks noChangeArrowheads="1"/>
            </p:cNvSpPr>
            <p:nvPr/>
          </p:nvSpPr>
          <p:spPr bwMode="auto">
            <a:xfrm>
              <a:off x="34" y="33"/>
              <a:ext cx="5463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1600">
                  <a:solidFill>
                    <a:srgbClr val="B48200"/>
                  </a:solidFill>
                  <a:latin typeface="Constantia" pitchFamily="18" charset="0"/>
                </a:rPr>
                <a:t>Со старонормандского bougette — кошелѐк, сумка, кожаный мешок, мешок с деньгами </a:t>
              </a:r>
            </a:p>
          </p:txBody>
        </p:sp>
      </p:grpSp>
      <p:grpSp>
        <p:nvGrpSpPr>
          <p:cNvPr id="6148" name="Group 8"/>
          <p:cNvGrpSpPr>
            <a:grpSpLocks/>
          </p:cNvGrpSpPr>
          <p:nvPr/>
        </p:nvGrpSpPr>
        <p:grpSpPr bwMode="auto">
          <a:xfrm>
            <a:off x="179388" y="2205038"/>
            <a:ext cx="8845550" cy="2865437"/>
            <a:chOff x="0" y="0"/>
            <a:chExt cx="5572" cy="1805"/>
          </a:xfrm>
        </p:grpSpPr>
        <p:pic>
          <p:nvPicPr>
            <p:cNvPr id="6156" name="Скругленный прямоугольник 9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72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10"/>
            <p:cNvSpPr txBox="1">
              <a:spLocks noChangeArrowheads="1"/>
            </p:cNvSpPr>
            <p:nvPr/>
          </p:nvSpPr>
          <p:spPr bwMode="auto">
            <a:xfrm>
              <a:off x="79" y="77"/>
              <a:ext cx="5418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just" eaLnBrk="1" hangingPunct="1"/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Каждый житель </a:t>
              </a:r>
              <a:r>
                <a:rPr lang="ru-RU" altLang="ru-RU" sz="2000" dirty="0" err="1" smtClean="0">
                  <a:solidFill>
                    <a:srgbClr val="343437"/>
                  </a:solidFill>
                  <a:latin typeface="Constantia" pitchFamily="18" charset="0"/>
                </a:rPr>
                <a:t>Новолялинского</a:t>
              </a:r>
              <a:r>
                <a:rPr lang="ru-RU" altLang="ru-RU" sz="2000" dirty="0" smtClean="0">
                  <a:solidFill>
                    <a:srgbClr val="343437"/>
                  </a:solidFill>
                  <a:latin typeface="Constantia" pitchFamily="18" charset="0"/>
                </a:rPr>
                <a:t> городского округа </a:t>
              </a:r>
              <a:r>
                <a:rPr lang="ru-RU" altLang="ru-RU" sz="2000" dirty="0">
                  <a:solidFill>
                    <a:srgbClr val="343437"/>
                  </a:solidFill>
                  <a:latin typeface="Constantia" pitchFamily="18" charset="0"/>
                </a:rPr>
                <a:t>является участником формирования этого плана с одной стороны как налогоплательщик, наполняя доходы бюджета, с другой - он получает часть расходов как потребитель общественных услуг. Государство расходует поступившие доходы для выполнения своих функций и предоставление общественных (муниципальных) услуг: образование, здравоохранение, культура, спорт, социальное обеспечение, поддержка экономики, гарантии безопасности и правопорядка, защита общественных интересов, гражданских прав и свобод и др. </a:t>
              </a:r>
            </a:p>
          </p:txBody>
        </p:sp>
      </p:grpSp>
      <p:grpSp>
        <p:nvGrpSpPr>
          <p:cNvPr id="6149" name="Group 11"/>
          <p:cNvGrpSpPr>
            <a:grpSpLocks/>
          </p:cNvGrpSpPr>
          <p:nvPr/>
        </p:nvGrpSpPr>
        <p:grpSpPr bwMode="auto">
          <a:xfrm>
            <a:off x="219075" y="5126038"/>
            <a:ext cx="8772525" cy="1609725"/>
            <a:chOff x="0" y="0"/>
            <a:chExt cx="5526" cy="1014"/>
          </a:xfrm>
        </p:grpSpPr>
        <p:pic>
          <p:nvPicPr>
            <p:cNvPr id="6154" name="Скругленный прямоугольник 10"/>
            <p:cNvPicPr>
              <a:picLocks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Text Box 13"/>
            <p:cNvSpPr txBox="1">
              <a:spLocks noChangeArrowheads="1"/>
            </p:cNvSpPr>
            <p:nvPr/>
          </p:nvSpPr>
          <p:spPr bwMode="auto">
            <a:xfrm>
              <a:off x="52" y="52"/>
              <a:ext cx="5425" cy="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just" eaLnBrk="1" hangingPunct="1"/>
              <a:r>
                <a:rPr lang="ru-RU" altLang="ru-RU" sz="2000">
                  <a:solidFill>
                    <a:srgbClr val="343437"/>
                  </a:solidFill>
                  <a:latin typeface="Constantia" pitchFamily="18" charset="0"/>
                </a:rPr>
                <a:t>Граждане — и как налогоплательщики, и как потребители общественных услуг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 </a:t>
              </a:r>
            </a:p>
          </p:txBody>
        </p:sp>
      </p:grpSp>
      <p:grpSp>
        <p:nvGrpSpPr>
          <p:cNvPr id="6150" name="Group 14"/>
          <p:cNvGrpSpPr>
            <a:grpSpLocks/>
          </p:cNvGrpSpPr>
          <p:nvPr/>
        </p:nvGrpSpPr>
        <p:grpSpPr bwMode="auto">
          <a:xfrm>
            <a:off x="1979613" y="188913"/>
            <a:ext cx="4808537" cy="658812"/>
            <a:chOff x="0" y="0"/>
            <a:chExt cx="3029" cy="415"/>
          </a:xfrm>
        </p:grpSpPr>
        <p:pic>
          <p:nvPicPr>
            <p:cNvPr id="6152" name="Скругленный прямоугольник 1"/>
            <p:cNvPicPr>
              <a:picLocks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9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Text Box 16"/>
            <p:cNvSpPr txBox="1">
              <a:spLocks noChangeArrowheads="1"/>
            </p:cNvSpPr>
            <p:nvPr/>
          </p:nvSpPr>
          <p:spPr bwMode="auto">
            <a:xfrm>
              <a:off x="32" y="31"/>
              <a:ext cx="297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2800" b="1">
                  <a:solidFill>
                    <a:srgbClr val="343437"/>
                  </a:solidFill>
                  <a:latin typeface="Constantia" pitchFamily="18" charset="0"/>
                </a:rPr>
                <a:t>Что такое бюджет?</a:t>
              </a:r>
              <a:endParaRPr lang="ru-RU" altLang="ru-RU" sz="2800">
                <a:solidFill>
                  <a:srgbClr val="343437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4"/>
          <p:cNvGrpSpPr>
            <a:grpSpLocks/>
          </p:cNvGrpSpPr>
          <p:nvPr/>
        </p:nvGrpSpPr>
        <p:grpSpPr bwMode="auto">
          <a:xfrm>
            <a:off x="2268538" y="188913"/>
            <a:ext cx="4806950" cy="658812"/>
            <a:chOff x="0" y="0"/>
            <a:chExt cx="3029" cy="415"/>
          </a:xfrm>
        </p:grpSpPr>
        <p:pic>
          <p:nvPicPr>
            <p:cNvPr id="7193" name="Скругленный прямоугольник 1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9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4" name="Text Box 16"/>
            <p:cNvSpPr txBox="1">
              <a:spLocks noChangeArrowheads="1"/>
            </p:cNvSpPr>
            <p:nvPr/>
          </p:nvSpPr>
          <p:spPr bwMode="auto">
            <a:xfrm>
              <a:off x="32" y="31"/>
              <a:ext cx="297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 sz="2800">
                <a:solidFill>
                  <a:srgbClr val="343437"/>
                </a:solidFill>
                <a:latin typeface="Constantia" pitchFamily="18" charset="0"/>
              </a:endParaRPr>
            </a:p>
          </p:txBody>
        </p:sp>
      </p:grpSp>
      <p:grpSp>
        <p:nvGrpSpPr>
          <p:cNvPr id="7171" name="Блок-схема: альтернативный процесс 5"/>
          <p:cNvGrpSpPr>
            <a:grpSpLocks/>
          </p:cNvGrpSpPr>
          <p:nvPr/>
        </p:nvGrpSpPr>
        <p:grpSpPr bwMode="auto">
          <a:xfrm>
            <a:off x="987425" y="1641475"/>
            <a:ext cx="7113588" cy="635000"/>
            <a:chOff x="123" y="588"/>
            <a:chExt cx="5345" cy="672"/>
          </a:xfrm>
        </p:grpSpPr>
        <p:pic>
          <p:nvPicPr>
            <p:cNvPr id="7191" name="Блок-схема: альтернативный процесс 5"/>
            <p:cNvPicPr>
              <a:picLocks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" y="588"/>
              <a:ext cx="534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190" y="637"/>
              <a:ext cx="5214" cy="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r>
                <a:rPr lang="ru-RU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Бюджетная система Российской Федерации</a:t>
              </a:r>
            </a:p>
          </p:txBody>
        </p:sp>
      </p:grp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2411413" y="260350"/>
            <a:ext cx="4595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БЮДЖЕТНАЯ  СИСТЕМА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95288" y="936625"/>
            <a:ext cx="835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rgbClr val="00008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ЭТО СОВОКУПНОСТЬ  БЮДЖЕТОВ РАЗНЫХ УРОВНЕЙ, ОСНОВАННАЯ НА СОЦИАЛЬНО-ЭКОНОМИЧЕСКИХ ВЗАИМООТНОШЕНИЯХ И БЮДЖЕТНОМ ЗАКОНОДАТЕЛЬСТВЕ</a:t>
            </a:r>
          </a:p>
        </p:txBody>
      </p:sp>
      <p:sp>
        <p:nvSpPr>
          <p:cNvPr id="19" name="Скругленный прямоугольник 18"/>
          <p:cNvSpPr>
            <a:spLocks noChangeArrowheads="1"/>
          </p:cNvSpPr>
          <p:nvPr/>
        </p:nvSpPr>
        <p:spPr bwMode="auto">
          <a:xfrm>
            <a:off x="682625" y="2852738"/>
            <a:ext cx="1512888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Федеральный бюджет</a:t>
            </a:r>
          </a:p>
        </p:txBody>
      </p:sp>
      <p:sp>
        <p:nvSpPr>
          <p:cNvPr id="2" name="Скругленный прямоугольник 18"/>
          <p:cNvSpPr>
            <a:spLocks noChangeArrowheads="1"/>
          </p:cNvSpPr>
          <p:nvPr/>
        </p:nvSpPr>
        <p:spPr bwMode="auto">
          <a:xfrm>
            <a:off x="684213" y="4146550"/>
            <a:ext cx="1943100" cy="108108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государственных внебюджетных фондов РФ</a:t>
            </a:r>
          </a:p>
        </p:txBody>
      </p:sp>
      <p:sp>
        <p:nvSpPr>
          <p:cNvPr id="3" name="Скругленный прямоугольник 18"/>
          <p:cNvSpPr>
            <a:spLocks noChangeArrowheads="1"/>
          </p:cNvSpPr>
          <p:nvPr/>
        </p:nvSpPr>
        <p:spPr bwMode="auto">
          <a:xfrm>
            <a:off x="2771775" y="2852738"/>
            <a:ext cx="1584325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субъектов РФ</a:t>
            </a:r>
          </a:p>
        </p:txBody>
      </p:sp>
      <p:sp>
        <p:nvSpPr>
          <p:cNvPr id="4" name="Скругленный прямоугольник 18"/>
          <p:cNvSpPr>
            <a:spLocks noChangeArrowheads="1"/>
          </p:cNvSpPr>
          <p:nvPr/>
        </p:nvSpPr>
        <p:spPr bwMode="auto">
          <a:xfrm>
            <a:off x="2771775" y="4146550"/>
            <a:ext cx="2017713" cy="108108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территориальных государственных внебюджетных фондов</a:t>
            </a:r>
          </a:p>
        </p:txBody>
      </p:sp>
      <p:sp>
        <p:nvSpPr>
          <p:cNvPr id="5" name="Скругленный прямоугольник 18"/>
          <p:cNvSpPr>
            <a:spLocks noChangeArrowheads="1"/>
          </p:cNvSpPr>
          <p:nvPr/>
        </p:nvSpPr>
        <p:spPr bwMode="auto">
          <a:xfrm>
            <a:off x="4932363" y="2852738"/>
            <a:ext cx="3671887" cy="576262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Местные Бюджеты</a:t>
            </a:r>
          </a:p>
        </p:txBody>
      </p:sp>
      <p:sp>
        <p:nvSpPr>
          <p:cNvPr id="14" name="Стрелка вниз 13"/>
          <p:cNvSpPr>
            <a:spLocks noChangeArrowheads="1"/>
          </p:cNvSpPr>
          <p:nvPr/>
        </p:nvSpPr>
        <p:spPr bwMode="auto">
          <a:xfrm rot="21600000">
            <a:off x="2301875" y="2347913"/>
            <a:ext cx="358775" cy="1728787"/>
          </a:xfrm>
          <a:prstGeom prst="downArrow">
            <a:avLst>
              <a:gd name="adj1" fmla="val 45139"/>
              <a:gd name="adj2" fmla="val 8938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7" name="Стрелка вниз 13"/>
          <p:cNvSpPr>
            <a:spLocks noChangeArrowheads="1"/>
          </p:cNvSpPr>
          <p:nvPr/>
        </p:nvSpPr>
        <p:spPr bwMode="auto">
          <a:xfrm rot="24300000">
            <a:off x="1547813" y="2286000"/>
            <a:ext cx="287337" cy="576263"/>
          </a:xfrm>
          <a:prstGeom prst="downArrow">
            <a:avLst>
              <a:gd name="adj1" fmla="val 43852"/>
              <a:gd name="adj2" fmla="val 106080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8" name="Стрелка вниз 13"/>
          <p:cNvSpPr>
            <a:spLocks noChangeArrowheads="1"/>
          </p:cNvSpPr>
          <p:nvPr/>
        </p:nvSpPr>
        <p:spPr bwMode="auto">
          <a:xfrm rot="18900000">
            <a:off x="6526213" y="2276475"/>
            <a:ext cx="287337" cy="576263"/>
          </a:xfrm>
          <a:prstGeom prst="downArrow">
            <a:avLst>
              <a:gd name="adj1" fmla="val 43852"/>
              <a:gd name="adj2" fmla="val 106080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9" name="Стрелка вниз 13"/>
          <p:cNvSpPr>
            <a:spLocks noChangeArrowheads="1"/>
          </p:cNvSpPr>
          <p:nvPr/>
        </p:nvSpPr>
        <p:spPr bwMode="auto">
          <a:xfrm rot="21600000">
            <a:off x="6732588" y="3500438"/>
            <a:ext cx="431800" cy="2016125"/>
          </a:xfrm>
          <a:prstGeom prst="downArrow">
            <a:avLst>
              <a:gd name="adj1" fmla="val 40667"/>
              <a:gd name="adj2" fmla="val 6886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0" name="Стрелка вниз 13"/>
          <p:cNvSpPr>
            <a:spLocks noChangeArrowheads="1"/>
          </p:cNvSpPr>
          <p:nvPr/>
        </p:nvSpPr>
        <p:spPr bwMode="auto">
          <a:xfrm rot="21600000">
            <a:off x="7740650" y="3500438"/>
            <a:ext cx="352425" cy="936625"/>
          </a:xfrm>
          <a:prstGeom prst="downArrow">
            <a:avLst>
              <a:gd name="adj1" fmla="val 49620"/>
              <a:gd name="adj2" fmla="val 66441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1" name="Скругленный прямоугольник 18"/>
          <p:cNvSpPr>
            <a:spLocks noChangeArrowheads="1"/>
          </p:cNvSpPr>
          <p:nvPr/>
        </p:nvSpPr>
        <p:spPr bwMode="auto">
          <a:xfrm>
            <a:off x="4932363" y="4508500"/>
            <a:ext cx="1655762" cy="720725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муниципальных районов</a:t>
            </a:r>
          </a:p>
        </p:txBody>
      </p:sp>
      <p:sp>
        <p:nvSpPr>
          <p:cNvPr id="12" name="Скругленный прямоугольник 18"/>
          <p:cNvSpPr>
            <a:spLocks noChangeArrowheads="1"/>
          </p:cNvSpPr>
          <p:nvPr/>
        </p:nvSpPr>
        <p:spPr bwMode="auto">
          <a:xfrm>
            <a:off x="7307263" y="4508500"/>
            <a:ext cx="1296987" cy="719138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поселений</a:t>
            </a:r>
          </a:p>
        </p:txBody>
      </p:sp>
      <p:sp>
        <p:nvSpPr>
          <p:cNvPr id="13" name="Скругленный прямоугольник 18"/>
          <p:cNvSpPr>
            <a:spLocks noChangeArrowheads="1"/>
          </p:cNvSpPr>
          <p:nvPr/>
        </p:nvSpPr>
        <p:spPr bwMode="auto">
          <a:xfrm>
            <a:off x="6226175" y="5588000"/>
            <a:ext cx="1441450" cy="720725"/>
          </a:xfrm>
          <a:prstGeom prst="roundRect">
            <a:avLst>
              <a:gd name="adj" fmla="val 3097"/>
            </a:avLst>
          </a:prstGeom>
          <a:gradFill rotWithShape="1">
            <a:gsLst>
              <a:gs pos="0">
                <a:srgbClr val="6699FF">
                  <a:alpha val="25000"/>
                </a:srgbClr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chemeClr val="hlink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1400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Бюджеты городских округов</a:t>
            </a:r>
          </a:p>
        </p:txBody>
      </p:sp>
      <p:sp>
        <p:nvSpPr>
          <p:cNvPr id="15" name="Стрелка вниз 13"/>
          <p:cNvSpPr>
            <a:spLocks noChangeArrowheads="1"/>
          </p:cNvSpPr>
          <p:nvPr/>
        </p:nvSpPr>
        <p:spPr bwMode="auto">
          <a:xfrm rot="21600000">
            <a:off x="5651500" y="3500438"/>
            <a:ext cx="352425" cy="936625"/>
          </a:xfrm>
          <a:prstGeom prst="downArrow">
            <a:avLst>
              <a:gd name="adj1" fmla="val 49620"/>
              <a:gd name="adj2" fmla="val 66441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6" name="Стрелка вниз 13"/>
          <p:cNvSpPr>
            <a:spLocks noChangeArrowheads="1"/>
          </p:cNvSpPr>
          <p:nvPr/>
        </p:nvSpPr>
        <p:spPr bwMode="auto">
          <a:xfrm rot="21600000">
            <a:off x="3421063" y="2347913"/>
            <a:ext cx="287337" cy="431800"/>
          </a:xfrm>
          <a:prstGeom prst="downArrow">
            <a:avLst>
              <a:gd name="adj1" fmla="val 43852"/>
              <a:gd name="adj2" fmla="val 79487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  <p:sp>
        <p:nvSpPr>
          <p:cNvPr id="17" name="Стрелка вниз 13"/>
          <p:cNvSpPr>
            <a:spLocks noChangeArrowheads="1"/>
          </p:cNvSpPr>
          <p:nvPr/>
        </p:nvSpPr>
        <p:spPr bwMode="auto">
          <a:xfrm rot="21600000">
            <a:off x="4460875" y="2347913"/>
            <a:ext cx="358775" cy="1728787"/>
          </a:xfrm>
          <a:prstGeom prst="downArrow">
            <a:avLst>
              <a:gd name="adj1" fmla="val 45139"/>
              <a:gd name="adj2" fmla="val 89389"/>
            </a:avLst>
          </a:prstGeom>
          <a:solidFill>
            <a:srgbClr val="00FF00">
              <a:alpha val="50000"/>
            </a:srgbClr>
          </a:solidFill>
          <a:ln w="57150" algn="ctr">
            <a:solidFill>
              <a:srgbClr val="00660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476250"/>
            <a:ext cx="8832850" cy="854075"/>
            <a:chOff x="0" y="0"/>
            <a:chExt cx="5564" cy="538"/>
          </a:xfrm>
        </p:grpSpPr>
        <p:pic>
          <p:nvPicPr>
            <p:cNvPr id="9249" name="Скругленный прямоугольник 3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5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600">
                  <a:solidFill>
                    <a:srgbClr val="660033"/>
                  </a:solidFill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395288" y="1341438"/>
            <a:ext cx="28082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663300"/>
                </a:solidFill>
                <a:latin typeface="Constantia" pitchFamily="18" charset="0"/>
              </a:rPr>
              <a:t>Поступающие в бюджет денежные средства являются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ДОХОДАМИ БЮДЖЕТА</a:t>
            </a:r>
          </a:p>
        </p:txBody>
      </p:sp>
      <p:sp>
        <p:nvSpPr>
          <p:cNvPr id="9220" name="Стрелка вниз 13"/>
          <p:cNvSpPr>
            <a:spLocks noChangeArrowheads="1"/>
          </p:cNvSpPr>
          <p:nvPr/>
        </p:nvSpPr>
        <p:spPr bwMode="auto">
          <a:xfrm rot="2358155">
            <a:off x="684213" y="2420938"/>
            <a:ext cx="223837" cy="80962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1" name="Стрелка вниз 14"/>
          <p:cNvSpPr>
            <a:spLocks noChangeArrowheads="1"/>
          </p:cNvSpPr>
          <p:nvPr/>
        </p:nvSpPr>
        <p:spPr bwMode="auto">
          <a:xfrm rot="-2450574">
            <a:off x="2916238" y="2276475"/>
            <a:ext cx="223837" cy="1006475"/>
          </a:xfrm>
          <a:prstGeom prst="downArrow">
            <a:avLst>
              <a:gd name="adj1" fmla="val 50000"/>
              <a:gd name="adj2" fmla="val 50002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2" name="Стрелка вниз 15"/>
          <p:cNvSpPr>
            <a:spLocks noChangeArrowheads="1"/>
          </p:cNvSpPr>
          <p:nvPr/>
        </p:nvSpPr>
        <p:spPr bwMode="auto">
          <a:xfrm rot="-491821">
            <a:off x="1835150" y="2565400"/>
            <a:ext cx="223838" cy="650875"/>
          </a:xfrm>
          <a:prstGeom prst="downArrow">
            <a:avLst>
              <a:gd name="adj1" fmla="val 50000"/>
              <a:gd name="adj2" fmla="val 49998"/>
            </a:avLst>
          </a:prstGeom>
          <a:solidFill>
            <a:srgbClr val="FFF0C9"/>
          </a:solidFill>
          <a:ln w="25400">
            <a:solidFill>
              <a:srgbClr val="B07E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endParaRPr lang="ru-RU" altLang="ru-RU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9223" name="Скругленный прямоугольник 16"/>
          <p:cNvSpPr>
            <a:spLocks noChangeArrowheads="1"/>
          </p:cNvSpPr>
          <p:nvPr/>
        </p:nvSpPr>
        <p:spPr bwMode="auto">
          <a:xfrm>
            <a:off x="107950" y="3213100"/>
            <a:ext cx="12954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200" b="1" dirty="0">
                <a:latin typeface="Constantia" pitchFamily="18" charset="0"/>
              </a:rPr>
              <a:t>НАЛОГИ</a:t>
            </a:r>
            <a:r>
              <a:rPr lang="ru-RU" altLang="ru-RU" sz="1200" dirty="0">
                <a:latin typeface="Constantia" pitchFamily="18" charset="0"/>
              </a:rPr>
              <a:t> – часть доходов граждан и организаций, которые они обязаны заплатить государству </a:t>
            </a:r>
            <a:r>
              <a:rPr lang="ru-RU" altLang="ru-RU" sz="1000" dirty="0">
                <a:latin typeface="Constantia" pitchFamily="18" charset="0"/>
              </a:rPr>
              <a:t>(например, налог на доходы физических лиц, </a:t>
            </a:r>
            <a:r>
              <a:rPr lang="ru-RU" altLang="ru-RU" sz="1000" dirty="0" smtClean="0">
                <a:latin typeface="Constantia" pitchFamily="18" charset="0"/>
              </a:rPr>
              <a:t>налог </a:t>
            </a:r>
            <a:r>
              <a:rPr lang="ru-RU" altLang="ru-RU" sz="1000" dirty="0">
                <a:latin typeface="Constantia" pitchFamily="18" charset="0"/>
              </a:rPr>
              <a:t>на прибыль, налог на имущество физических лиц, земельный налог, транспортный налог и др.)</a:t>
            </a:r>
          </a:p>
        </p:txBody>
      </p:sp>
      <p:sp>
        <p:nvSpPr>
          <p:cNvPr id="9224" name="Скругленный прямоугольник 17"/>
          <p:cNvSpPr>
            <a:spLocks noChangeArrowheads="1"/>
          </p:cNvSpPr>
          <p:nvPr/>
        </p:nvSpPr>
        <p:spPr bwMode="auto">
          <a:xfrm>
            <a:off x="1476375" y="3228908"/>
            <a:ext cx="1366838" cy="3511618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НЕНАЛОГОВЫЕ ДОХОДЫ </a:t>
            </a:r>
            <a:r>
              <a:rPr lang="ru-RU" altLang="ru-RU" sz="1000" dirty="0">
                <a:latin typeface="Constantia" pitchFamily="18" charset="0"/>
              </a:rPr>
              <a:t>– платежи в виде штрафов, </a:t>
            </a:r>
            <a:r>
              <a:rPr lang="ru-RU" altLang="ru-RU" sz="1000" dirty="0" smtClean="0">
                <a:latin typeface="Constantia" pitchFamily="18" charset="0"/>
              </a:rPr>
              <a:t>санкций, возмещение ущерба, доходы от использования  </a:t>
            </a:r>
            <a:r>
              <a:rPr lang="ru-RU" altLang="ru-RU" sz="1000" dirty="0" err="1" smtClean="0">
                <a:latin typeface="Constantia" pitchFamily="18" charset="0"/>
              </a:rPr>
              <a:t>государственногои</a:t>
            </a:r>
            <a:r>
              <a:rPr lang="ru-RU" altLang="ru-RU" sz="1000" dirty="0" smtClean="0">
                <a:latin typeface="Constantia" pitchFamily="18" charset="0"/>
              </a:rPr>
              <a:t> </a:t>
            </a:r>
            <a:r>
              <a:rPr lang="ru-RU" altLang="ru-RU" sz="1000" dirty="0" err="1" smtClean="0">
                <a:latin typeface="Constantia" pitchFamily="18" charset="0"/>
              </a:rPr>
              <a:t>муниципаль</a:t>
            </a:r>
            <a:r>
              <a:rPr lang="ru-RU" altLang="ru-RU" sz="1000" dirty="0" smtClean="0">
                <a:latin typeface="Constantia" pitchFamily="18" charset="0"/>
              </a:rPr>
              <a:t>-</a:t>
            </a:r>
          </a:p>
          <a:p>
            <a:pPr eaLnBrk="1" hangingPunct="1"/>
            <a:r>
              <a:rPr lang="ru-RU" altLang="ru-RU" sz="1000" dirty="0" err="1" smtClean="0">
                <a:latin typeface="Constantia" pitchFamily="18" charset="0"/>
              </a:rPr>
              <a:t>ного</a:t>
            </a:r>
            <a:r>
              <a:rPr lang="ru-RU" altLang="ru-RU" sz="1000" dirty="0" smtClean="0">
                <a:latin typeface="Constantia" pitchFamily="18" charset="0"/>
              </a:rPr>
              <a:t> имущества,  </a:t>
            </a:r>
            <a:r>
              <a:rPr lang="ru-RU" altLang="ru-RU" sz="1000" dirty="0">
                <a:latin typeface="Constantia" pitchFamily="18" charset="0"/>
              </a:rPr>
              <a:t>доходы от оказания платных услуг</a:t>
            </a:r>
          </a:p>
        </p:txBody>
      </p:sp>
      <p:sp>
        <p:nvSpPr>
          <p:cNvPr id="9225" name="Скругленный прямоугольник 18"/>
          <p:cNvSpPr>
            <a:spLocks noChangeArrowheads="1"/>
          </p:cNvSpPr>
          <p:nvPr/>
        </p:nvSpPr>
        <p:spPr bwMode="auto">
          <a:xfrm>
            <a:off x="2916238" y="3213100"/>
            <a:ext cx="1511300" cy="3527425"/>
          </a:xfrm>
          <a:prstGeom prst="roundRect">
            <a:avLst>
              <a:gd name="adj" fmla="val 16667"/>
            </a:avLst>
          </a:prstGeom>
          <a:solidFill>
            <a:srgbClr val="FFF0C9"/>
          </a:solidFill>
          <a:ln w="25400">
            <a:solidFill>
              <a:srgbClr val="B07E00"/>
            </a:solidFill>
            <a:round/>
            <a:headEnd/>
            <a:tailEnd/>
          </a:ln>
        </p:spPr>
        <p:txBody>
          <a:bodyPr anchor="ctr"/>
          <a:lstStyle/>
          <a:p>
            <a:pPr eaLnBrk="1" hangingPunct="1"/>
            <a:r>
              <a:rPr lang="ru-RU" altLang="ru-RU" sz="900" b="1">
                <a:latin typeface="Constantia" pitchFamily="18" charset="0"/>
              </a:rPr>
              <a:t>БЕЗВОЗМЕЗДНЫЕ ПОСТУПЛЕНИЯ</a:t>
            </a:r>
            <a:r>
              <a:rPr lang="ru-RU" altLang="ru-RU" sz="1000" b="1">
                <a:latin typeface="Constantia" pitchFamily="18" charset="0"/>
              </a:rPr>
              <a:t> </a:t>
            </a:r>
            <a:r>
              <a:rPr lang="ru-RU" altLang="ru-RU" sz="1000">
                <a:latin typeface="Constantia" pitchFamily="18" charset="0"/>
              </a:rPr>
              <a:t>– </a:t>
            </a:r>
            <a:r>
              <a:rPr lang="ru-RU" altLang="ru-RU" sz="1200">
                <a:latin typeface="Constantia" pitchFamily="18" charset="0"/>
              </a:rPr>
              <a:t>средства, которые поступают в бюджет безвозмездно </a:t>
            </a:r>
            <a:r>
              <a:rPr lang="ru-RU" altLang="ru-RU" sz="1000">
                <a:latin typeface="Constantia" pitchFamily="18" charset="0"/>
              </a:rPr>
              <a:t>(денежные средства, поступающие из вышестоящего бюджета (например, дотация из областного бюджета), а также безвозмездные перечисления от физических и юридических лиц) </a:t>
            </a:r>
          </a:p>
        </p:txBody>
      </p:sp>
      <p:sp>
        <p:nvSpPr>
          <p:cNvPr id="9226" name="Прямоугольник 24"/>
          <p:cNvSpPr>
            <a:spLocks noChangeArrowheads="1"/>
          </p:cNvSpPr>
          <p:nvPr/>
        </p:nvSpPr>
        <p:spPr bwMode="auto">
          <a:xfrm>
            <a:off x="5940425" y="1196975"/>
            <a:ext cx="25193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600">
                <a:solidFill>
                  <a:srgbClr val="660033"/>
                </a:solidFill>
                <a:latin typeface="Constantia" pitchFamily="18" charset="0"/>
              </a:rPr>
              <a:t>Выплачиваемые из бюджета денежные средства называются </a:t>
            </a:r>
            <a:r>
              <a:rPr lang="ru-RU" altLang="ru-RU" sz="1600" b="1">
                <a:solidFill>
                  <a:srgbClr val="C00000"/>
                </a:solidFill>
                <a:latin typeface="Constantia" pitchFamily="18" charset="0"/>
              </a:rPr>
              <a:t>РАСХОДАМИ БЮДЖЕТА</a:t>
            </a:r>
          </a:p>
        </p:txBody>
      </p:sp>
      <p:pic>
        <p:nvPicPr>
          <p:cNvPr id="9227" name="Рисунок 25" descr="чиновни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7988" y="4005263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Прямоугольник 26"/>
          <p:cNvSpPr>
            <a:spLocks noChangeArrowheads="1"/>
          </p:cNvSpPr>
          <p:nvPr/>
        </p:nvSpPr>
        <p:spPr bwMode="auto">
          <a:xfrm>
            <a:off x="8027988" y="4724400"/>
            <a:ext cx="93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общегосударственные вопросы </a:t>
            </a:r>
          </a:p>
        </p:txBody>
      </p:sp>
      <p:sp>
        <p:nvSpPr>
          <p:cNvPr id="9229" name="Прямоугольник 28"/>
          <p:cNvSpPr>
            <a:spLocks noChangeArrowheads="1"/>
          </p:cNvSpPr>
          <p:nvPr/>
        </p:nvSpPr>
        <p:spPr bwMode="auto">
          <a:xfrm>
            <a:off x="5904706" y="6249895"/>
            <a:ext cx="1295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обслуживание муниципального долга</a:t>
            </a:r>
          </a:p>
        </p:txBody>
      </p:sp>
      <p:sp>
        <p:nvSpPr>
          <p:cNvPr id="9230" name="Прямоугольник 29"/>
          <p:cNvSpPr>
            <a:spLocks noChangeArrowheads="1"/>
          </p:cNvSpPr>
          <p:nvPr/>
        </p:nvSpPr>
        <p:spPr bwMode="auto">
          <a:xfrm>
            <a:off x="5580063" y="3500438"/>
            <a:ext cx="1512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>
                <a:latin typeface="Constantia" pitchFamily="18" charset="0"/>
              </a:rPr>
              <a:t>на культуру, киноматографию</a:t>
            </a:r>
          </a:p>
        </p:txBody>
      </p:sp>
      <p:pic>
        <p:nvPicPr>
          <p:cNvPr id="9231" name="Рисунок 30" descr="культура 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2781300"/>
            <a:ext cx="7207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2" name="Прямоугольник 31"/>
          <p:cNvSpPr>
            <a:spLocks noChangeArrowheads="1"/>
          </p:cNvSpPr>
          <p:nvPr/>
        </p:nvSpPr>
        <p:spPr bwMode="auto">
          <a:xfrm rot="10800000" flipV="1">
            <a:off x="4427538" y="4837113"/>
            <a:ext cx="1081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образование</a:t>
            </a:r>
          </a:p>
        </p:txBody>
      </p:sp>
      <p:pic>
        <p:nvPicPr>
          <p:cNvPr id="9233" name="Рисунок 32" descr="жкх 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67625" y="2636838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Рисунок 33" descr="экологи 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04025" y="4005263"/>
            <a:ext cx="863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Рисунок 34" descr="школа 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00563" y="4005263"/>
            <a:ext cx="93503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6" name="Прямоугольник 35"/>
          <p:cNvSpPr>
            <a:spLocks noChangeArrowheads="1"/>
          </p:cNvSpPr>
          <p:nvPr/>
        </p:nvSpPr>
        <p:spPr bwMode="auto">
          <a:xfrm>
            <a:off x="7451725" y="3429000"/>
            <a:ext cx="12969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жилищно-коммунальное хозяйство</a:t>
            </a:r>
          </a:p>
        </p:txBody>
      </p:sp>
      <p:pic>
        <p:nvPicPr>
          <p:cNvPr id="9237" name="Рисунок 36" descr="дороги 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00563" y="5724524"/>
            <a:ext cx="7556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Рисунок 37" descr="сельское хозяйство 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363" y="5516563"/>
            <a:ext cx="64770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9" name="Прямоугольник 38"/>
          <p:cNvSpPr>
            <a:spLocks noChangeArrowheads="1"/>
          </p:cNvSpPr>
          <p:nvPr/>
        </p:nvSpPr>
        <p:spPr bwMode="auto">
          <a:xfrm>
            <a:off x="4500563" y="6381750"/>
            <a:ext cx="14541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национальную экономику </a:t>
            </a:r>
          </a:p>
        </p:txBody>
      </p:sp>
      <p:pic>
        <p:nvPicPr>
          <p:cNvPr id="9240" name="Рисунок 39" descr="библиотекарь 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56325" y="2565400"/>
            <a:ext cx="863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1" name="Прямоугольник 40"/>
          <p:cNvSpPr>
            <a:spLocks noChangeArrowheads="1"/>
          </p:cNvSpPr>
          <p:nvPr/>
        </p:nvSpPr>
        <p:spPr bwMode="auto">
          <a:xfrm>
            <a:off x="6732588" y="4868863"/>
            <a:ext cx="11525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охрану </a:t>
            </a:r>
          </a:p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окружающей среды</a:t>
            </a:r>
          </a:p>
        </p:txBody>
      </p:sp>
      <p:sp>
        <p:nvSpPr>
          <p:cNvPr id="9242" name="Прямоугольник 42"/>
          <p:cNvSpPr>
            <a:spLocks noChangeArrowheads="1"/>
          </p:cNvSpPr>
          <p:nvPr/>
        </p:nvSpPr>
        <p:spPr bwMode="auto">
          <a:xfrm>
            <a:off x="5364163" y="4868863"/>
            <a:ext cx="12239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на физическую культуру и спорт</a:t>
            </a:r>
          </a:p>
        </p:txBody>
      </p:sp>
      <p:sp>
        <p:nvSpPr>
          <p:cNvPr id="9244" name="Прямоугольник 44"/>
          <p:cNvSpPr>
            <a:spLocks noChangeArrowheads="1"/>
          </p:cNvSpPr>
          <p:nvPr/>
        </p:nvSpPr>
        <p:spPr bwMode="auto">
          <a:xfrm>
            <a:off x="7019925" y="6237288"/>
            <a:ext cx="1763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1000" b="1" dirty="0" smtClean="0">
                <a:latin typeface="Constantia" pitchFamily="18" charset="0"/>
              </a:rPr>
              <a:t> на средства</a:t>
            </a:r>
          </a:p>
          <a:p>
            <a:pPr eaLnBrk="1" hangingPunct="1"/>
            <a:r>
              <a:rPr lang="ru-RU" altLang="ru-RU" sz="1000" b="1" dirty="0" smtClean="0">
                <a:latin typeface="Constantia" pitchFamily="18" charset="0"/>
              </a:rPr>
              <a:t>      массовой       </a:t>
            </a:r>
          </a:p>
          <a:p>
            <a:pPr eaLnBrk="1" hangingPunct="1"/>
            <a:r>
              <a:rPr lang="ru-RU" altLang="ru-RU" sz="1000" b="1" dirty="0">
                <a:latin typeface="Constantia" pitchFamily="18" charset="0"/>
              </a:rPr>
              <a:t> </a:t>
            </a:r>
            <a:r>
              <a:rPr lang="ru-RU" altLang="ru-RU" sz="1000" b="1" dirty="0" smtClean="0">
                <a:latin typeface="Constantia" pitchFamily="18" charset="0"/>
              </a:rPr>
              <a:t>   информации</a:t>
            </a:r>
            <a:endParaRPr lang="ru-RU" altLang="ru-RU" sz="1000" b="1" dirty="0">
              <a:latin typeface="Constantia" pitchFamily="18" charset="0"/>
            </a:endParaRPr>
          </a:p>
        </p:txBody>
      </p:sp>
      <p:pic>
        <p:nvPicPr>
          <p:cNvPr id="9245" name="Рисунок 45" descr="спорт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4076700"/>
            <a:ext cx="7921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Рисунок 46" descr="долг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56325" y="5516563"/>
            <a:ext cx="79216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34" descr="1_5254fd44ba66e5254fd44ba6b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8038" y="1700213"/>
            <a:ext cx="2286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Рисунок 4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451726" y="5494339"/>
            <a:ext cx="122473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179388" y="765175"/>
            <a:ext cx="8772525" cy="700088"/>
            <a:chOff x="0" y="0"/>
            <a:chExt cx="5526" cy="441"/>
          </a:xfrm>
        </p:grpSpPr>
        <p:pic>
          <p:nvPicPr>
            <p:cNvPr id="10248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26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9" name="Text Box 4"/>
            <p:cNvSpPr txBox="1">
              <a:spLocks noChangeArrowheads="1"/>
            </p:cNvSpPr>
            <p:nvPr/>
          </p:nvSpPr>
          <p:spPr bwMode="auto">
            <a:xfrm>
              <a:off x="41" y="39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600">
                  <a:latin typeface="Constantia" pitchFamily="18" charset="0"/>
                </a:rPr>
                <a:t>Основные понятия</a:t>
              </a:r>
            </a:p>
          </p:txBody>
        </p:sp>
      </p:grp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70644" y="2309187"/>
            <a:ext cx="31686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rgbClr val="D9253E"/>
                </a:solidFill>
                <a:latin typeface="Constantia" pitchFamily="18" charset="0"/>
              </a:rPr>
              <a:t>ДОХОДЫ &lt; РАСХОДЫ = ДЕФИЦИТ БЮДЖЕТА</a:t>
            </a:r>
          </a:p>
          <a:p>
            <a:pPr eaLnBrk="1" hangingPunct="1"/>
            <a:endParaRPr lang="ru-RU" altLang="ru-RU" sz="2000" b="1" dirty="0">
              <a:solidFill>
                <a:srgbClr val="D9253E"/>
              </a:solidFill>
              <a:latin typeface="Constantia" pitchFamily="18" charset="0"/>
            </a:endParaRPr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5861884" y="2204412"/>
            <a:ext cx="3313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rgbClr val="D9253E"/>
                </a:solidFill>
                <a:latin typeface="Constantia" pitchFamily="18" charset="0"/>
              </a:rPr>
              <a:t>ДОХОДЫ &gt; РАСХОДЫ = ПРОФИЦИТ БЮДЖЕТА</a:t>
            </a:r>
          </a:p>
          <a:p>
            <a:pPr eaLnBrk="1" hangingPunct="1"/>
            <a:endParaRPr lang="ru-RU" altLang="ru-RU" sz="2000" b="1" dirty="0">
              <a:solidFill>
                <a:srgbClr val="D9253E"/>
              </a:solidFill>
              <a:latin typeface="Constantia" pitchFamily="18" charset="0"/>
            </a:endParaRPr>
          </a:p>
        </p:txBody>
      </p:sp>
      <p:pic>
        <p:nvPicPr>
          <p:cNvPr id="10245" name="Рисунок 6" descr="весы 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59113" y="1484313"/>
            <a:ext cx="2822575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250825" y="3860800"/>
            <a:ext cx="878522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altLang="en-US" sz="2000" b="1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altLang="en-US" sz="2000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составляется на три года – очередной финансовый год и плановый период </a:t>
            </a:r>
            <a:r>
              <a:rPr lang="ru-RU" altLang="en-US" sz="2000">
                <a:latin typeface="Times New Roman" pitchFamily="18" charset="0"/>
                <a:cs typeface="Times New Roman" pitchFamily="18" charset="0"/>
              </a:rPr>
              <a:t>(например, на 2015 год и на плановый период 2016-2017 годов)</a:t>
            </a:r>
          </a:p>
          <a:p>
            <a:pPr algn="just" eaLnBrk="1" hangingPunct="1"/>
            <a:endParaRPr lang="ru-RU" altLang="en-US" sz="200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en-US" sz="2000" b="1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altLang="en-US" sz="2000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– год, на который составляется проект бюджета </a:t>
            </a:r>
            <a:r>
              <a:rPr lang="ru-RU" altLang="en-US" sz="2000">
                <a:latin typeface="Times New Roman" pitchFamily="18" charset="0"/>
                <a:cs typeface="Times New Roman" pitchFamily="18" charset="0"/>
              </a:rPr>
              <a:t>(например, 2015 год)</a:t>
            </a:r>
          </a:p>
          <a:p>
            <a:pPr algn="just" eaLnBrk="1" hangingPunct="1"/>
            <a:endParaRPr lang="ru-RU" altLang="en-US" sz="200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en-US" sz="2000" b="1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altLang="en-US" sz="2000">
                <a:solidFill>
                  <a:srgbClr val="672020"/>
                </a:solidFill>
                <a:latin typeface="Times New Roman" pitchFamily="18" charset="0"/>
                <a:cs typeface="Times New Roman" pitchFamily="18" charset="0"/>
              </a:rPr>
              <a:t>– два года, следующих за очередным финансовым годом </a:t>
            </a:r>
            <a:r>
              <a:rPr lang="ru-RU" altLang="en-US" sz="2000">
                <a:latin typeface="Times New Roman" pitchFamily="18" charset="0"/>
                <a:cs typeface="Times New Roman" pitchFamily="18" charset="0"/>
              </a:rPr>
              <a:t>(например, 2016 и 2017 года)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107950" y="692150"/>
            <a:ext cx="8832850" cy="854075"/>
            <a:chOff x="0" y="0"/>
            <a:chExt cx="5564" cy="538"/>
          </a:xfrm>
        </p:grpSpPr>
        <p:pic>
          <p:nvPicPr>
            <p:cNvPr id="11269" name="Скругленный прямоугольник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4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Text Box 4"/>
            <p:cNvSpPr txBox="1">
              <a:spLocks noChangeArrowheads="1"/>
            </p:cNvSpPr>
            <p:nvPr/>
          </p:nvSpPr>
          <p:spPr bwMode="auto">
            <a:xfrm>
              <a:off x="60" y="97"/>
              <a:ext cx="544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ru-RU" altLang="ru-RU" sz="3600">
                  <a:latin typeface="Constantia" pitchFamily="18" charset="0"/>
                </a:rPr>
                <a:t>Этапы формирования бюджета</a:t>
              </a:r>
            </a:p>
          </p:txBody>
        </p:sp>
      </p:grpSp>
      <p:pic>
        <p:nvPicPr>
          <p:cNvPr id="11267" name="Схема 3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8353425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3640" y="435444"/>
            <a:ext cx="6480720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400" dirty="0">
                <a:effectLst>
                  <a:reflection blurRad="6350" stA="55000" endA="300" endPos="45500" dir="5400000" sy="-100000" algn="bl" rotWithShape="0"/>
                </a:effectLst>
              </a:rPr>
              <a:t>БЮДЖЕТНЫЙ ПРОЦЕСС</a:t>
            </a:r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468313" y="1065213"/>
            <a:ext cx="8640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/>
              <a:t>Представляет собой деятельность органов местного самоуправления </a:t>
            </a:r>
            <a:r>
              <a:rPr lang="ru-RU" dirty="0" smtClean="0"/>
              <a:t>городского округа </a:t>
            </a:r>
            <a:r>
              <a:rPr lang="ru-RU" dirty="0"/>
              <a:t>по составлению и рассмотрению проекта бюджета, утверждению и  исполнению бюджета, внешней проверке, рассмотрению и составлению отчета об исполнении бюджета и его утверждению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79512" y="2420888"/>
          <a:ext cx="867645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11863" y="5229225"/>
            <a:ext cx="2447925" cy="36036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год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3575" y="5661025"/>
            <a:ext cx="2592388" cy="358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/>
              <a:t>Бюджетный период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50825" y="5581650"/>
            <a:ext cx="0" cy="5111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50825" y="6091238"/>
            <a:ext cx="864235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8893175" y="5588000"/>
            <a:ext cx="0" cy="5048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6300788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8101013" y="4941888"/>
            <a:ext cx="0" cy="2159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6300788" y="5157788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64096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effectLst>
                  <a:reflection blurRad="6350" stA="55000" endA="300" endPos="45500" dir="5400000" sy="-100000" algn="bl" rotWithShape="0"/>
                </a:effectLst>
              </a:rPr>
              <a:t>ГРАЖДАНИН, </a:t>
            </a:r>
          </a:p>
          <a:p>
            <a:pPr>
              <a:defRPr/>
            </a:pPr>
            <a:r>
              <a:rPr lang="ru-RU" sz="2800" dirty="0">
                <a:effectLst>
                  <a:reflection blurRad="6350" stA="55000" endA="300" endPos="45500" dir="5400000" sy="-100000" algn="bl" rotWithShape="0"/>
                </a:effectLst>
              </a:rPr>
              <a:t>ЕГО УЧАСТИЕ В БЮДЖЕТНОМ ПРОЦЕССЕ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547813" y="1928813"/>
            <a:ext cx="58324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500"/>
              <a:t>Помогает формировать доходную часть бюджета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835150" y="4110038"/>
            <a:ext cx="52578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500"/>
              <a:t>Получает социальные гарантии (образование, здравоохранение, жилищно-коммунальное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 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2338388" y="1196975"/>
            <a:ext cx="4249737" cy="792163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ГРАЖДАНИН </a:t>
            </a:r>
          </a:p>
          <a:p>
            <a:pPr>
              <a:defRPr/>
            </a:pPr>
            <a:r>
              <a:rPr lang="ru-RU" sz="1500" dirty="0"/>
              <a:t>как налогоплательщик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338388" y="3294063"/>
            <a:ext cx="4249737" cy="792162"/>
          </a:xfrm>
          <a:prstGeom prst="downArrowCallout">
            <a:avLst>
              <a:gd name="adj1" fmla="val 100522"/>
              <a:gd name="adj2" fmla="val 92970"/>
              <a:gd name="adj3" fmla="val 25000"/>
              <a:gd name="adj4" fmla="val 649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ГРАЖДАНИН </a:t>
            </a:r>
            <a:endParaRPr lang="ru-RU" sz="1500" dirty="0" smtClean="0"/>
          </a:p>
          <a:p>
            <a:pPr>
              <a:defRPr/>
            </a:pPr>
            <a:r>
              <a:rPr lang="ru-RU" sz="1500" dirty="0" smtClean="0"/>
              <a:t>как получатель социальных гарантий</a:t>
            </a:r>
            <a:endParaRPr lang="ru-RU" sz="1500" dirty="0"/>
          </a:p>
        </p:txBody>
      </p:sp>
      <p:pic>
        <p:nvPicPr>
          <p:cNvPr id="13319" name="Picture 2" descr="C:\Users\Public\Pictures\Sample Pictures\129324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46325" y="2252663"/>
            <a:ext cx="42418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8988" y="3990975"/>
            <a:ext cx="614362" cy="6365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8988" y="5187950"/>
            <a:ext cx="614362" cy="6413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00950" y="3990975"/>
            <a:ext cx="6350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0" y="5187950"/>
            <a:ext cx="617538" cy="641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03350" y="4618038"/>
            <a:ext cx="569913" cy="5699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8" descr="C:\Users\Public\Pictures\Sample Pictures\обр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488" y="4581525"/>
            <a:ext cx="671512" cy="6064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26" name="TextBox 6"/>
          <p:cNvSpPr txBox="1">
            <a:spLocks noChangeArrowheads="1"/>
          </p:cNvSpPr>
          <p:nvPr/>
        </p:nvSpPr>
        <p:spPr bwMode="auto">
          <a:xfrm>
            <a:off x="323850" y="5829300"/>
            <a:ext cx="86407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1300"/>
              <a:t>Граждане – как налогоплательщики, и как потребители муниципальных услуг – должны быть уверены в том, что передаваемые ими в распоряжение муниципального образования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  <a:endParaRPr lang="ru-RU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ток">
  <a:themeElements>
    <a:clrScheme name="Поток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Поток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3722</TotalTime>
  <Pages>0</Pages>
  <Words>2598</Words>
  <Characters>0</Characters>
  <Application>Microsoft Office PowerPoint</Application>
  <DocSecurity>0</DocSecurity>
  <PresentationFormat>Экран (4:3)</PresentationFormat>
  <Lines>0</Lines>
  <Paragraphs>634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Основные характеристики консолидированного  бюджета  Новолялинского городского округа в 2015-2017 гг.</vt:lpstr>
      <vt:lpstr>Межбюджетные трансферты (безвозмездные поступления) – это средства одного бюджета бюджетной системы РФ, перечисляемые другому бюджету бюджетной системы РФ</vt:lpstr>
      <vt:lpstr>Объем межбюджетных трансфертов консолидированного  бюджета  Новолялинского городского округа в 2015-2017 гг.</vt:lpstr>
      <vt:lpstr>Слайд 15</vt:lpstr>
      <vt:lpstr>Слайд 16</vt:lpstr>
      <vt:lpstr>Слайд 17</vt:lpstr>
      <vt:lpstr>Слайд 18</vt:lpstr>
      <vt:lpstr>Слайд 19</vt:lpstr>
      <vt:lpstr>Программно-целевое планирование бюджета Новолялинского городского округа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Кировская область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skutina</dc:creator>
  <cp:lastModifiedBy>Владелец</cp:lastModifiedBy>
  <cp:revision>774</cp:revision>
  <cp:lastPrinted>2014-12-18T07:16:52Z</cp:lastPrinted>
  <dcterms:created xsi:type="dcterms:W3CDTF">2013-11-12T07:49:12Z</dcterms:created>
  <dcterms:modified xsi:type="dcterms:W3CDTF">2016-06-07T11:25:53Z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1033-8.1.0.3030</vt:lpwstr>
  </property>
</Properties>
</file>