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4"/>
  </p:notesMasterIdLst>
  <p:sldIdLst>
    <p:sldId id="256" r:id="rId2"/>
    <p:sldId id="258" r:id="rId3"/>
    <p:sldId id="259" r:id="rId4"/>
    <p:sldId id="267" r:id="rId5"/>
    <p:sldId id="268" r:id="rId6"/>
    <p:sldId id="285" r:id="rId7"/>
    <p:sldId id="299" r:id="rId8"/>
    <p:sldId id="286" r:id="rId9"/>
    <p:sldId id="274" r:id="rId10"/>
    <p:sldId id="287" r:id="rId11"/>
    <p:sldId id="288" r:id="rId12"/>
    <p:sldId id="300" r:id="rId13"/>
    <p:sldId id="280" r:id="rId14"/>
    <p:sldId id="289" r:id="rId15"/>
    <p:sldId id="301" r:id="rId16"/>
    <p:sldId id="277" r:id="rId17"/>
    <p:sldId id="291" r:id="rId18"/>
    <p:sldId id="302" r:id="rId19"/>
    <p:sldId id="279" r:id="rId20"/>
    <p:sldId id="303" r:id="rId21"/>
    <p:sldId id="281" r:id="rId22"/>
    <p:sldId id="282" r:id="rId23"/>
    <p:sldId id="294" r:id="rId24"/>
    <p:sldId id="304" r:id="rId25"/>
    <p:sldId id="295" r:id="rId26"/>
    <p:sldId id="296" r:id="rId27"/>
    <p:sldId id="297" r:id="rId28"/>
    <p:sldId id="264" r:id="rId29"/>
    <p:sldId id="265" r:id="rId30"/>
    <p:sldId id="270" r:id="rId31"/>
    <p:sldId id="269" r:id="rId32"/>
    <p:sldId id="298" r:id="rId33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3.9222463995279282E-2"/>
                  <c:y val="-0.1274867046646354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51856.800000000003</c:v>
                </c:pt>
                <c:pt idx="1">
                  <c:v>4637.5</c:v>
                </c:pt>
                <c:pt idx="2">
                  <c:v>118024.8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53590059055118"/>
          <c:y val="0.93878734382459761"/>
          <c:w val="0.8080319881889767"/>
          <c:h val="4.71501570404677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Дума НГО - 0,3%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415.4</c:v>
                </c:pt>
                <c:pt idx="1">
                  <c:v>415.4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орган - 0,4%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641.29999999999995</c:v>
                </c:pt>
                <c:pt idx="1">
                  <c:v>641.29999999999995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Фин.управление - 1,1%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1870.6</c:v>
                </c:pt>
                <c:pt idx="1">
                  <c:v>1870.6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Отдел культуры - 9,7%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15791.1</c:v>
                </c:pt>
                <c:pt idx="1">
                  <c:v>15791.1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Администрация НГО - 41,1%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67150.600000000006</c:v>
                </c:pt>
                <c:pt idx="1">
                  <c:v>67150.600000000006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Управление образованием - 47,4%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77450.3</c:v>
                </c:pt>
                <c:pt idx="1">
                  <c:v>77450.3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1865280"/>
        <c:axId val="151865672"/>
        <c:axId val="152434464"/>
      </c:area3DChart>
      <c:catAx>
        <c:axId val="151865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1865672"/>
        <c:crosses val="autoZero"/>
        <c:auto val="1"/>
        <c:lblAlgn val="ctr"/>
        <c:lblOffset val="100"/>
        <c:noMultiLvlLbl val="0"/>
      </c:catAx>
      <c:valAx>
        <c:axId val="15186567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51865280"/>
        <c:crosses val="autoZero"/>
        <c:crossBetween val="midCat"/>
      </c:valAx>
      <c:serAx>
        <c:axId val="152434464"/>
        <c:scaling>
          <c:orientation val="minMax"/>
        </c:scaling>
        <c:delete val="1"/>
        <c:axPos val="b"/>
        <c:majorTickMark val="out"/>
        <c:minorTickMark val="none"/>
        <c:tickLblPos val="none"/>
        <c:crossAx val="151865672"/>
        <c:crosses val="autoZero"/>
      </c:serAx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100"/>
      <c:rotY val="20"/>
      <c:depthPercent val="100"/>
      <c:rAngAx val="0"/>
    </c:view3D>
    <c:floor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floor>
    <c:side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sideWall>
    <c:backWall>
      <c:thickness val="0"/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0044570927655589E-2"/>
          <c:y val="0"/>
          <c:w val="0.69285657110540744"/>
          <c:h val="0.92460638140482954"/>
        </c:manualLayout>
      </c:layout>
      <c:area3DChart>
        <c:grouping val="stack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НДФЛ - 77,9 %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val>
            <c:numRef>
              <c:f>Sheet1!$B$2:$C$2</c:f>
              <c:numCache>
                <c:formatCode>General</c:formatCode>
                <c:ptCount val="2"/>
                <c:pt idx="0">
                  <c:v>44013.7</c:v>
                </c:pt>
                <c:pt idx="1">
                  <c:v>44013.7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Налог на имущество -  0,2 %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val>
            <c:numRef>
              <c:f>Sheet1!$B$3:$C$3</c:f>
              <c:numCache>
                <c:formatCode>General</c:formatCode>
                <c:ptCount val="2"/>
                <c:pt idx="0">
                  <c:v>111</c:v>
                </c:pt>
                <c:pt idx="1">
                  <c:v>111</c:v>
                </c:pt>
              </c:numCache>
            </c:numRef>
          </c:val>
        </c:ser>
        <c:ser>
          <c:idx val="7"/>
          <c:order val="2"/>
          <c:tx>
            <c:strRef>
              <c:f>Sheet1!$A$4</c:f>
              <c:strCache>
                <c:ptCount val="1"/>
                <c:pt idx="0">
                  <c:v>Земельный налог - 2,0 %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val>
            <c:numRef>
              <c:f>Sheet1!$B$4:$C$4</c:f>
              <c:numCache>
                <c:formatCode>General</c:formatCode>
                <c:ptCount val="2"/>
                <c:pt idx="0">
                  <c:v>1146.9000000000001</c:v>
                </c:pt>
                <c:pt idx="1">
                  <c:v>1146.9000000000001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Гос.пошлина - 0,7 %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val>
            <c:numRef>
              <c:f>Sheet1!$B$5:$C$5</c:f>
              <c:numCache>
                <c:formatCode>General</c:formatCode>
                <c:ptCount val="2"/>
                <c:pt idx="0">
                  <c:v>372.6</c:v>
                </c:pt>
                <c:pt idx="1">
                  <c:v>372.6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Доходы от использования имущества - 4,5%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val>
            <c:numRef>
              <c:f>Sheet1!$B$6:$C$6</c:f>
              <c:numCache>
                <c:formatCode>General</c:formatCode>
                <c:ptCount val="2"/>
                <c:pt idx="0">
                  <c:v>2542.5</c:v>
                </c:pt>
                <c:pt idx="1">
                  <c:v>2542.5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Платежи при пользовании природными ресурсами - 0,9%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val>
            <c:numRef>
              <c:f>Sheet1!$B$7:$C$7</c:f>
              <c:numCache>
                <c:formatCode>General</c:formatCode>
                <c:ptCount val="2"/>
                <c:pt idx="0">
                  <c:v>490.5</c:v>
                </c:pt>
                <c:pt idx="1">
                  <c:v>490.5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Доходы от оказания платных услуг  - 1,3 %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val>
            <c:numRef>
              <c:f>Sheet1!$B$8:$C$8</c:f>
              <c:numCache>
                <c:formatCode>General</c:formatCode>
                <c:ptCount val="2"/>
                <c:pt idx="0">
                  <c:v>718.7</c:v>
                </c:pt>
                <c:pt idx="1">
                  <c:v>718.7</c:v>
                </c:pt>
              </c:numCache>
            </c:numRef>
          </c:val>
        </c:ser>
        <c:ser>
          <c:idx val="8"/>
          <c:order val="7"/>
          <c:tx>
            <c:strRef>
              <c:f>Sheet1!$A$9</c:f>
              <c:strCache>
                <c:ptCount val="1"/>
                <c:pt idx="0">
                  <c:v>Доходы от продажи материальных и нематериальных активов - 0,2%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val>
            <c:numRef>
              <c:f>Sheet1!$B$9:$C$9</c:f>
              <c:numCache>
                <c:formatCode>General</c:formatCode>
                <c:ptCount val="2"/>
                <c:pt idx="0">
                  <c:v>111.3</c:v>
                </c:pt>
                <c:pt idx="1">
                  <c:v>111.3</c:v>
                </c:pt>
              </c:numCache>
            </c:numRef>
          </c:val>
        </c:ser>
        <c:ser>
          <c:idx val="9"/>
          <c:order val="8"/>
          <c:tx>
            <c:strRef>
              <c:f>Sheet1!$A$10</c:f>
              <c:strCache>
                <c:ptCount val="1"/>
                <c:pt idx="0">
                  <c:v>Штрафы, санкции, возмещение ущерба - 1,3%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  <a:sp3d/>
          </c:spPr>
          <c:val>
            <c:numRef>
              <c:f>Sheet1!$B$10:$C$10</c:f>
              <c:numCache>
                <c:formatCode>General</c:formatCode>
                <c:ptCount val="2"/>
                <c:pt idx="0">
                  <c:v>750.5</c:v>
                </c:pt>
                <c:pt idx="1">
                  <c:v>750.5</c:v>
                </c:pt>
              </c:numCache>
            </c:numRef>
          </c:val>
        </c:ser>
        <c:ser>
          <c:idx val="10"/>
          <c:order val="9"/>
          <c:tx>
            <c:strRef>
              <c:f>Sheet1!$A$11</c:f>
              <c:strCache>
                <c:ptCount val="1"/>
                <c:pt idx="0">
                  <c:v>Акцизы по подакцизным товарам - 6,4 %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  <a:sp3d/>
          </c:spPr>
          <c:val>
            <c:numRef>
              <c:f>Sheet1!$B$11:$C$11</c:f>
              <c:numCache>
                <c:formatCode>General</c:formatCode>
                <c:ptCount val="2"/>
                <c:pt idx="0">
                  <c:v>3586</c:v>
                </c:pt>
                <c:pt idx="1">
                  <c:v>3586</c:v>
                </c:pt>
              </c:numCache>
            </c:numRef>
          </c:val>
        </c:ser>
        <c:ser>
          <c:idx val="0"/>
          <c:order val="10"/>
          <c:tx>
            <c:strRef>
              <c:f>Sheet1!$A$12</c:f>
              <c:strCache>
                <c:ptCount val="1"/>
                <c:pt idx="0">
                  <c:v>Налог на совокупный доход- 4,6 %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val>
            <c:numRef>
              <c:f>Sheet1!$B$12:$C$12</c:f>
              <c:numCache>
                <c:formatCode>General</c:formatCode>
                <c:ptCount val="2"/>
                <c:pt idx="0">
                  <c:v>2626.6</c:v>
                </c:pt>
                <c:pt idx="1">
                  <c:v>2626.6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15"/>
        <c:axId val="146309008"/>
        <c:axId val="146309400"/>
        <c:axId val="0"/>
      </c:area3DChart>
      <c:catAx>
        <c:axId val="1463090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14630940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46309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309008"/>
        <c:crosses val="autoZero"/>
        <c:crossBetween val="midCat"/>
      </c:valAx>
      <c:spPr>
        <a:noFill/>
        <a:ln>
          <a:solidFill>
            <a:schemeClr val="accent1"/>
          </a:solidFill>
        </a:ln>
        <a:effectLst/>
      </c:spPr>
    </c:plotArea>
    <c:legend>
      <c:legendPos val="r"/>
      <c:layout>
        <c:manualLayout>
          <c:xMode val="edge"/>
          <c:yMode val="edge"/>
          <c:x val="0.72288381628264908"/>
          <c:y val="3.464075793342735E-2"/>
          <c:w val="0.27158263366250507"/>
          <c:h val="0.910597918217968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расходной части бюджета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2"/>
              <c:layout>
                <c:manualLayout>
                  <c:x val="6.4935978054826593E-2"/>
                  <c:y val="-3.9741955758856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0198235637212007"/>
                  <c:y val="-1.7679696911500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3603036599591725"/>
                  <c:y val="6.67964453445537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1370798702245534E-2"/>
                  <c:y val="-0.23956666724863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4033701516477124E-2"/>
                  <c:y val="-1.9745447561848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4.5861995115193933E-2"/>
                  <c:y val="-3.4157864413289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-11,3%</c:v>
                </c:pt>
                <c:pt idx="1">
                  <c:v>национальная оборона - 0,1%</c:v>
                </c:pt>
                <c:pt idx="2">
                  <c:v>национальная безопасность - 0,5%</c:v>
                </c:pt>
                <c:pt idx="3">
                  <c:v>национальная экономика - 2,4 %</c:v>
                </c:pt>
                <c:pt idx="4">
                  <c:v>ЖКХ - 17,7%</c:v>
                </c:pt>
                <c:pt idx="5">
                  <c:v>охрана окружающей среды - 0</c:v>
                </c:pt>
                <c:pt idx="6">
                  <c:v>образование - 49,7%</c:v>
                </c:pt>
                <c:pt idx="7">
                  <c:v>культура - 5,9%</c:v>
                </c:pt>
                <c:pt idx="8">
                  <c:v>социальная политика - 11,1%</c:v>
                </c:pt>
                <c:pt idx="9">
                  <c:v>физкультура - 1,3 %</c:v>
                </c:pt>
                <c:pt idx="10">
                  <c:v>средства массовой информации - 0,0%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18385</c:v>
                </c:pt>
                <c:pt idx="1">
                  <c:v>235.1</c:v>
                </c:pt>
                <c:pt idx="2">
                  <c:v>834.7</c:v>
                </c:pt>
                <c:pt idx="3">
                  <c:v>3887.5</c:v>
                </c:pt>
                <c:pt idx="4">
                  <c:v>28966.2</c:v>
                </c:pt>
                <c:pt idx="5">
                  <c:v>0</c:v>
                </c:pt>
                <c:pt idx="6">
                  <c:v>80962</c:v>
                </c:pt>
                <c:pt idx="7">
                  <c:v>9602.7000000000007</c:v>
                </c:pt>
                <c:pt idx="8">
                  <c:v>18184</c:v>
                </c:pt>
                <c:pt idx="9">
                  <c:v>2192</c:v>
                </c:pt>
                <c:pt idx="10">
                  <c:v>69.7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2016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ОМС</c:v>
                </c:pt>
                <c:pt idx="1">
                  <c:v>ЦБ ОМС</c:v>
                </c:pt>
                <c:pt idx="2">
                  <c:v>исполнительные листы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9159</c:v>
                </c:pt>
                <c:pt idx="1">
                  <c:v>1901</c:v>
                </c:pt>
                <c:pt idx="2">
                  <c:v>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2016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Субсидии транспортникам</c:v>
                </c:pt>
                <c:pt idx="1">
                  <c:v>Содержание авт.дорог</c:v>
                </c:pt>
                <c:pt idx="2">
                  <c:v>МП "Управление мун.собственностью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514.6</c:v>
                </c:pt>
                <c:pt idx="1">
                  <c:v>3260</c:v>
                </c:pt>
                <c:pt idx="2">
                  <c:v>81.900000000000006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2016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Лист1!$A$2:$A$8</c:f>
              <c:strCache>
                <c:ptCount val="7"/>
                <c:pt idx="0">
                  <c:v>Кап.ремонт жил.фонда</c:v>
                </c:pt>
                <c:pt idx="1">
                  <c:v>Взносы РФСКР</c:v>
                </c:pt>
                <c:pt idx="2">
                  <c:v>Переселение граждан</c:v>
                </c:pt>
                <c:pt idx="3">
                  <c:v>Уличное освещение</c:v>
                </c:pt>
                <c:pt idx="4">
                  <c:v>Содержание объектов благоустройства</c:v>
                </c:pt>
                <c:pt idx="5">
                  <c:v>Содержание УКС и ГХ</c:v>
                </c:pt>
                <c:pt idx="6">
                  <c:v>Бани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110</c:v>
                </c:pt>
                <c:pt idx="1">
                  <c:v>559</c:v>
                </c:pt>
                <c:pt idx="2">
                  <c:v>23239.7</c:v>
                </c:pt>
                <c:pt idx="3">
                  <c:v>2175.4</c:v>
                </c:pt>
                <c:pt idx="4">
                  <c:v>483.6</c:v>
                </c:pt>
                <c:pt idx="5">
                  <c:v>2349</c:v>
                </c:pt>
                <c:pt idx="6">
                  <c:v>50.2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2016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Дошкольное </c:v>
                </c:pt>
                <c:pt idx="1">
                  <c:v>Общее</c:v>
                </c:pt>
                <c:pt idx="2">
                  <c:v>Молодежная политика</c:v>
                </c:pt>
                <c:pt idx="3">
                  <c:v>Содержание УО и ЦБ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26878</c:v>
                </c:pt>
                <c:pt idx="1">
                  <c:v>49421</c:v>
                </c:pt>
                <c:pt idx="2">
                  <c:v>46.4</c:v>
                </c:pt>
                <c:pt idx="3">
                  <c:v>4617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2016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Клубы</c:v>
                </c:pt>
                <c:pt idx="1">
                  <c:v>Музеи</c:v>
                </c:pt>
                <c:pt idx="2">
                  <c:v>Библиотеки</c:v>
                </c:pt>
                <c:pt idx="3">
                  <c:v>ЦБ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6355</c:v>
                </c:pt>
                <c:pt idx="1">
                  <c:v>302</c:v>
                </c:pt>
                <c:pt idx="2">
                  <c:v>2197</c:v>
                </c:pt>
                <c:pt idx="3">
                  <c:v>748.7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2016 года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Лист1!$A$2:$A$7</c:f>
              <c:strCache>
                <c:ptCount val="6"/>
                <c:pt idx="0">
                  <c:v>Выплаты доп. Пенсий</c:v>
                </c:pt>
                <c:pt idx="1">
                  <c:v>Выплаты почетным гражданам</c:v>
                </c:pt>
                <c:pt idx="2">
                  <c:v>Субсидии на оплату жилья</c:v>
                </c:pt>
                <c:pt idx="3">
                  <c:v>Монетизация РФ</c:v>
                </c:pt>
                <c:pt idx="4">
                  <c:v>Монетизация СО</c:v>
                </c:pt>
                <c:pt idx="5">
                  <c:v>Поддержка общ.организаций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1609.6</c:v>
                </c:pt>
                <c:pt idx="1">
                  <c:v>33</c:v>
                </c:pt>
                <c:pt idx="2">
                  <c:v>2670.2</c:v>
                </c:pt>
                <c:pt idx="3">
                  <c:v>3928.3</c:v>
                </c:pt>
                <c:pt idx="4">
                  <c:v>9932.9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 квартал </a:t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2015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157 576,8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148 982,5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 квартал </a:t>
          </a:r>
        </a:p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2016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174 415,2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163 319,3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+ 11 095,9</a:t>
          </a:r>
          <a:endParaRPr lang="ru-RU" sz="32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+ 8 594,3</a:t>
          </a:r>
          <a:endParaRPr lang="ru-RU" sz="32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2799" custLinFactNeighborY="-962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 custLinFactNeighborX="2825" custLinFactNeighborY="-4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 custLinFactNeighborX="-266" custLinFactNeighborY="-11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4157EE8B-714F-4B95-B265-9C5B6044B8B8}" type="presOf" srcId="{37A5DC6B-5B5B-4E6F-B891-F3F9D4906EA4}" destId="{6169A735-C8B8-4ADE-B9F7-55089ABF3E68}" srcOrd="0" destOrd="0" presId="urn:microsoft.com/office/officeart/2005/8/layout/lProcess2"/>
    <dgm:cxn modelId="{B13E4A67-44DD-4820-A82F-872DAC3C9F7C}" type="presOf" srcId="{E5F78A2E-F7DE-427F-AD2D-C15B906DB2EC}" destId="{2F9D9632-25B3-490E-B9CC-DF379A24FB61}" srcOrd="0" destOrd="0" presId="urn:microsoft.com/office/officeart/2005/8/layout/lProcess2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6E0761C2-34B6-4D39-ACF5-AC0129D840D2}" type="presOf" srcId="{C33AB0F6-80A1-47B2-8978-682A28BB30A4}" destId="{99F1B89C-C1B0-4569-B7F4-B7A31649F615}" srcOrd="0" destOrd="0" presId="urn:microsoft.com/office/officeart/2005/8/layout/lProcess2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15231E4B-5F36-45E2-8D55-71F4D580860D}" type="presOf" srcId="{10D0B457-D32F-40C6-BF39-5AD972F61EB9}" destId="{54659A6C-1334-49F4-AC94-CA74A61BD9DC}" srcOrd="0" destOrd="0" presId="urn:microsoft.com/office/officeart/2005/8/layout/lProcess2"/>
    <dgm:cxn modelId="{E35143BC-68FD-4C8F-8980-D3D0D6A7CF1E}" type="presOf" srcId="{7CA2D4B2-CC18-4189-B187-29147629C6E1}" destId="{E21D6728-144B-4DEA-8789-009EF5806EFE}" srcOrd="0" destOrd="0" presId="urn:microsoft.com/office/officeart/2005/8/layout/lProcess2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0CEA3DD6-02E4-4F26-9CB9-EAFCAEAE12B8}" type="presOf" srcId="{CFC9113F-5ED5-46B5-BC37-47B46D8BEAA3}" destId="{E263EBC2-3D86-4D8D-A5E0-F8E9A10C4806}" srcOrd="0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B30F57E1-1F58-4B48-9361-A7C02E44B4B7}" type="presOf" srcId="{97735992-B844-4901-B1B9-9733015D4D89}" destId="{8463BF43-BF90-4F00-A6B9-9281AEBFD34E}" srcOrd="0" destOrd="0" presId="urn:microsoft.com/office/officeart/2005/8/layout/lProcess2"/>
    <dgm:cxn modelId="{666CD4AD-987D-4422-A7DE-3AA5E8CDBAA4}" type="presOf" srcId="{10D0B457-D32F-40C6-BF39-5AD972F61EB9}" destId="{2BE4975E-3555-4857-8419-7B4902C9F6ED}" srcOrd="1" destOrd="0" presId="urn:microsoft.com/office/officeart/2005/8/layout/lProcess2"/>
    <dgm:cxn modelId="{EE8F9E71-D182-48BE-B201-AA64DAAC9742}" type="presOf" srcId="{C6A8586D-56F9-4AF1-8826-0E7A0FE7060E}" destId="{76F112AC-163B-45A5-821F-4CA16E1844A6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D1B91DC3-4C34-4D42-B10D-08F5C62DB957}" type="presOf" srcId="{C6A8586D-56F9-4AF1-8826-0E7A0FE7060E}" destId="{42632211-84D7-4D1B-94DC-E7A30AC7F6B4}" srcOrd="1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F8D6C6BA-6C5B-4FE2-B977-33FB7FF6117D}" type="presOf" srcId="{DECA5392-7C30-4C80-B645-ECFF51ECC210}" destId="{F7E1681C-0E2C-4795-B598-BC52A18CEA41}" srcOrd="0" destOrd="0" presId="urn:microsoft.com/office/officeart/2005/8/layout/lProcess2"/>
    <dgm:cxn modelId="{887936FB-01B0-4F6C-AF91-80436854824B}" type="presParOf" srcId="{99F1B89C-C1B0-4569-B7F4-B7A31649F615}" destId="{4DBEFF1B-A808-4020-BE63-43F2899B9A5F}" srcOrd="0" destOrd="0" presId="urn:microsoft.com/office/officeart/2005/8/layout/lProcess2"/>
    <dgm:cxn modelId="{9067B978-7770-4E52-ADD0-43D4486DEFB0}" type="presParOf" srcId="{4DBEFF1B-A808-4020-BE63-43F2899B9A5F}" destId="{54659A6C-1334-49F4-AC94-CA74A61BD9DC}" srcOrd="0" destOrd="0" presId="urn:microsoft.com/office/officeart/2005/8/layout/lProcess2"/>
    <dgm:cxn modelId="{587D6AF8-E7BC-422D-8B5D-BFF7F4524A16}" type="presParOf" srcId="{4DBEFF1B-A808-4020-BE63-43F2899B9A5F}" destId="{2BE4975E-3555-4857-8419-7B4902C9F6ED}" srcOrd="1" destOrd="0" presId="urn:microsoft.com/office/officeart/2005/8/layout/lProcess2"/>
    <dgm:cxn modelId="{0C484B73-E145-462C-8D83-3B29481242D4}" type="presParOf" srcId="{4DBEFF1B-A808-4020-BE63-43F2899B9A5F}" destId="{406A25BC-51B5-47A5-BD4E-9D2619FF6649}" srcOrd="2" destOrd="0" presId="urn:microsoft.com/office/officeart/2005/8/layout/lProcess2"/>
    <dgm:cxn modelId="{88C128A1-51AC-4ECA-B9F3-FA75F0D19842}" type="presParOf" srcId="{406A25BC-51B5-47A5-BD4E-9D2619FF6649}" destId="{5D00AA46-77B5-48E5-A910-64B3C44F46CC}" srcOrd="0" destOrd="0" presId="urn:microsoft.com/office/officeart/2005/8/layout/lProcess2"/>
    <dgm:cxn modelId="{A9E47D5C-383F-48EB-AAA2-27067D76AF37}" type="presParOf" srcId="{5D00AA46-77B5-48E5-A910-64B3C44F46CC}" destId="{E21D6728-144B-4DEA-8789-009EF5806EFE}" srcOrd="0" destOrd="0" presId="urn:microsoft.com/office/officeart/2005/8/layout/lProcess2"/>
    <dgm:cxn modelId="{D0DEF718-73D7-47C1-B7BE-EE9EAFC279B1}" type="presParOf" srcId="{5D00AA46-77B5-48E5-A910-64B3C44F46CC}" destId="{6D048830-B8AC-4152-85A6-16D32320469A}" srcOrd="1" destOrd="0" presId="urn:microsoft.com/office/officeart/2005/8/layout/lProcess2"/>
    <dgm:cxn modelId="{96146BD7-00C5-45CD-9671-073694891D2E}" type="presParOf" srcId="{5D00AA46-77B5-48E5-A910-64B3C44F46CC}" destId="{6169A735-C8B8-4ADE-B9F7-55089ABF3E68}" srcOrd="2" destOrd="0" presId="urn:microsoft.com/office/officeart/2005/8/layout/lProcess2"/>
    <dgm:cxn modelId="{7686ABED-AB94-4253-9342-18F1A4A1E655}" type="presParOf" srcId="{5D00AA46-77B5-48E5-A910-64B3C44F46CC}" destId="{164DDCB9-B21C-4D65-806C-99BC2E8920D4}" srcOrd="3" destOrd="0" presId="urn:microsoft.com/office/officeart/2005/8/layout/lProcess2"/>
    <dgm:cxn modelId="{51AA9C55-61B5-4FCE-AD8C-ABA38289B73F}" type="presParOf" srcId="{5D00AA46-77B5-48E5-A910-64B3C44F46CC}" destId="{F7E1681C-0E2C-4795-B598-BC52A18CEA41}" srcOrd="4" destOrd="0" presId="urn:microsoft.com/office/officeart/2005/8/layout/lProcess2"/>
    <dgm:cxn modelId="{3DBBE388-9CFE-49E4-BF4E-252411813EA8}" type="presParOf" srcId="{99F1B89C-C1B0-4569-B7F4-B7A31649F615}" destId="{265702B5-A647-4DD8-8D1E-E2C4799EF922}" srcOrd="1" destOrd="0" presId="urn:microsoft.com/office/officeart/2005/8/layout/lProcess2"/>
    <dgm:cxn modelId="{C79C8FCD-7243-485A-AD00-32C403010185}" type="presParOf" srcId="{99F1B89C-C1B0-4569-B7F4-B7A31649F615}" destId="{8FB0B4EA-86B3-448D-80A9-CBD9B0271407}" srcOrd="2" destOrd="0" presId="urn:microsoft.com/office/officeart/2005/8/layout/lProcess2"/>
    <dgm:cxn modelId="{542071D2-64BA-477C-BA93-21C40941EE5A}" type="presParOf" srcId="{8FB0B4EA-86B3-448D-80A9-CBD9B0271407}" destId="{76F112AC-163B-45A5-821F-4CA16E1844A6}" srcOrd="0" destOrd="0" presId="urn:microsoft.com/office/officeart/2005/8/layout/lProcess2"/>
    <dgm:cxn modelId="{1AEFA182-11B1-4E3F-A982-DBEC67D79522}" type="presParOf" srcId="{8FB0B4EA-86B3-448D-80A9-CBD9B0271407}" destId="{42632211-84D7-4D1B-94DC-E7A30AC7F6B4}" srcOrd="1" destOrd="0" presId="urn:microsoft.com/office/officeart/2005/8/layout/lProcess2"/>
    <dgm:cxn modelId="{ED963A2C-52DC-4BC7-89C7-CB216D68F3DA}" type="presParOf" srcId="{8FB0B4EA-86B3-448D-80A9-CBD9B0271407}" destId="{F54FA2E6-9265-48A7-A9EE-465863E09908}" srcOrd="2" destOrd="0" presId="urn:microsoft.com/office/officeart/2005/8/layout/lProcess2"/>
    <dgm:cxn modelId="{AADC761B-DF44-49CB-BC3F-66C6481378CE}" type="presParOf" srcId="{F54FA2E6-9265-48A7-A9EE-465863E09908}" destId="{B602637F-3D13-4CEF-93A0-B7B5928B9F18}" srcOrd="0" destOrd="0" presId="urn:microsoft.com/office/officeart/2005/8/layout/lProcess2"/>
    <dgm:cxn modelId="{A6E16F10-364A-4E5B-8308-1C6183624091}" type="presParOf" srcId="{B602637F-3D13-4CEF-93A0-B7B5928B9F18}" destId="{2F9D9632-25B3-490E-B9CC-DF379A24FB61}" srcOrd="0" destOrd="0" presId="urn:microsoft.com/office/officeart/2005/8/layout/lProcess2"/>
    <dgm:cxn modelId="{239BAC51-6E7D-40EF-8B3C-60AF746D3DF0}" type="presParOf" srcId="{B602637F-3D13-4CEF-93A0-B7B5928B9F18}" destId="{80781838-1050-4656-BDB9-09DEA6B9BAE2}" srcOrd="1" destOrd="0" presId="urn:microsoft.com/office/officeart/2005/8/layout/lProcess2"/>
    <dgm:cxn modelId="{D5E0FDDD-ACD1-4621-A405-A3632148068A}" type="presParOf" srcId="{B602637F-3D13-4CEF-93A0-B7B5928B9F18}" destId="{8463BF43-BF90-4F00-A6B9-9281AEBFD34E}" srcOrd="2" destOrd="0" presId="urn:microsoft.com/office/officeart/2005/8/layout/lProcess2"/>
    <dgm:cxn modelId="{CB7C59CD-E559-48F6-B8DC-77C029535156}" type="presParOf" srcId="{B602637F-3D13-4CEF-93A0-B7B5928B9F18}" destId="{4B9BDB64-4002-4A11-A719-B5C89801DF01}" srcOrd="3" destOrd="0" presId="urn:microsoft.com/office/officeart/2005/8/layout/lProcess2"/>
    <dgm:cxn modelId="{B45498EA-F599-4378-B301-308E2C3CAF5F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62D3FC-4A6F-4228-9BDC-0BF36BD7DBF0}" type="presOf" srcId="{7CA2D4B2-CC18-4189-B187-29147629C6E1}" destId="{E21D6728-144B-4DEA-8789-009EF5806EFE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8FE6309B-7FB2-4CF5-BF81-3018068091FA}" type="presOf" srcId="{DECA5392-7C30-4C80-B645-ECFF51ECC210}" destId="{F7E1681C-0E2C-4795-B598-BC52A18CEA41}" srcOrd="0" destOrd="0" presId="urn:microsoft.com/office/officeart/2005/8/layout/lProcess2"/>
    <dgm:cxn modelId="{F1B1D7F2-2249-47CE-B423-71595416B6F4}" type="presOf" srcId="{10D0B457-D32F-40C6-BF39-5AD972F61EB9}" destId="{2BE4975E-3555-4857-8419-7B4902C9F6ED}" srcOrd="1" destOrd="0" presId="urn:microsoft.com/office/officeart/2005/8/layout/lProcess2"/>
    <dgm:cxn modelId="{B365EDE2-B4F3-429C-B04F-41B7CC929F1C}" type="presOf" srcId="{37A5DC6B-5B5B-4E6F-B891-F3F9D4906EA4}" destId="{6169A735-C8B8-4ADE-B9F7-55089ABF3E68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C3443E12-36AC-42CB-9DC4-8430892927B8}" type="presOf" srcId="{C33AB0F6-80A1-47B2-8978-682A28BB30A4}" destId="{99F1B89C-C1B0-4569-B7F4-B7A31649F615}" srcOrd="0" destOrd="0" presId="urn:microsoft.com/office/officeart/2005/8/layout/lProcess2"/>
    <dgm:cxn modelId="{7A3C72E6-4D20-4D8A-8DE6-6D6AE352FE91}" type="presOf" srcId="{10D0B457-D32F-40C6-BF39-5AD972F61EB9}" destId="{54659A6C-1334-49F4-AC94-CA74A61BD9DC}" srcOrd="0" destOrd="0" presId="urn:microsoft.com/office/officeart/2005/8/layout/lProcess2"/>
    <dgm:cxn modelId="{8BE91BA7-918B-4B43-ABE1-B26F5FC79122}" type="presParOf" srcId="{99F1B89C-C1B0-4569-B7F4-B7A31649F615}" destId="{4DBEFF1B-A808-4020-BE63-43F2899B9A5F}" srcOrd="0" destOrd="0" presId="urn:microsoft.com/office/officeart/2005/8/layout/lProcess2"/>
    <dgm:cxn modelId="{46975DA2-5F2E-438F-86A1-AEDF2DB6A47C}" type="presParOf" srcId="{4DBEFF1B-A808-4020-BE63-43F2899B9A5F}" destId="{54659A6C-1334-49F4-AC94-CA74A61BD9DC}" srcOrd="0" destOrd="0" presId="urn:microsoft.com/office/officeart/2005/8/layout/lProcess2"/>
    <dgm:cxn modelId="{F7A8B201-679F-46DD-980B-882324CDD1E5}" type="presParOf" srcId="{4DBEFF1B-A808-4020-BE63-43F2899B9A5F}" destId="{2BE4975E-3555-4857-8419-7B4902C9F6ED}" srcOrd="1" destOrd="0" presId="urn:microsoft.com/office/officeart/2005/8/layout/lProcess2"/>
    <dgm:cxn modelId="{494A8648-5E0B-4CB8-A91E-48AB55A3B72A}" type="presParOf" srcId="{4DBEFF1B-A808-4020-BE63-43F2899B9A5F}" destId="{406A25BC-51B5-47A5-BD4E-9D2619FF6649}" srcOrd="2" destOrd="0" presId="urn:microsoft.com/office/officeart/2005/8/layout/lProcess2"/>
    <dgm:cxn modelId="{6A81B6D9-5D3A-47BB-B6D8-1C23DC2F0F72}" type="presParOf" srcId="{406A25BC-51B5-47A5-BD4E-9D2619FF6649}" destId="{5D00AA46-77B5-48E5-A910-64B3C44F46CC}" srcOrd="0" destOrd="0" presId="urn:microsoft.com/office/officeart/2005/8/layout/lProcess2"/>
    <dgm:cxn modelId="{93996B5C-C8A9-4EF1-A983-3BB4BFDE03C7}" type="presParOf" srcId="{5D00AA46-77B5-48E5-A910-64B3C44F46CC}" destId="{E21D6728-144B-4DEA-8789-009EF5806EFE}" srcOrd="0" destOrd="0" presId="urn:microsoft.com/office/officeart/2005/8/layout/lProcess2"/>
    <dgm:cxn modelId="{3F923935-A997-422C-9071-A93C17B8287E}" type="presParOf" srcId="{5D00AA46-77B5-48E5-A910-64B3C44F46CC}" destId="{6D048830-B8AC-4152-85A6-16D32320469A}" srcOrd="1" destOrd="0" presId="urn:microsoft.com/office/officeart/2005/8/layout/lProcess2"/>
    <dgm:cxn modelId="{919ED74B-088C-4EA6-9554-7FE960B2FBC5}" type="presParOf" srcId="{5D00AA46-77B5-48E5-A910-64B3C44F46CC}" destId="{6169A735-C8B8-4ADE-B9F7-55089ABF3E68}" srcOrd="2" destOrd="0" presId="urn:microsoft.com/office/officeart/2005/8/layout/lProcess2"/>
    <dgm:cxn modelId="{CBE09CC5-FBC9-4717-8346-CC8A55EAB56F}" type="presParOf" srcId="{5D00AA46-77B5-48E5-A910-64B3C44F46CC}" destId="{164DDCB9-B21C-4D65-806C-99BC2E8920D4}" srcOrd="3" destOrd="0" presId="urn:microsoft.com/office/officeart/2005/8/layout/lProcess2"/>
    <dgm:cxn modelId="{268507D9-D732-4EC2-B238-E7E055903F96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100" b="1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</a:p>
        <a:p>
          <a:endParaRPr lang="ru-RU" sz="21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7,0 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3465C00A-2A35-491E-BDEE-DD67EA7EB80C}">
      <dgm:prSet phldrT="[Текст]" custT="1"/>
      <dgm:spPr/>
      <dgm:t>
        <a:bodyPr/>
        <a:lstStyle/>
        <a:p>
          <a:r>
            <a:rPr lang="ru-RU" sz="2000" b="1" dirty="0" smtClean="0"/>
            <a:t>Исполнено за 1 квартал  0,4 </a:t>
          </a:r>
          <a:r>
            <a:rPr lang="ru-RU" sz="2000" b="1" dirty="0" err="1" smtClean="0"/>
            <a:t>тыс.руб</a:t>
          </a:r>
          <a:r>
            <a:rPr lang="ru-RU" sz="2000" b="1" dirty="0" smtClean="0"/>
            <a:t>.</a:t>
          </a:r>
          <a:endParaRPr lang="ru-RU" sz="2000" b="1" dirty="0"/>
        </a:p>
      </dgm:t>
    </dgm:pt>
    <dgm:pt modelId="{A63350F5-C4AA-4604-99EA-F91CFE4C25FC}" type="parTrans" cxnId="{3E499F8C-C57B-448F-87AA-384E74240161}">
      <dgm:prSet/>
      <dgm:spPr/>
      <dgm:t>
        <a:bodyPr/>
        <a:lstStyle/>
        <a:p>
          <a:endParaRPr lang="ru-RU"/>
        </a:p>
      </dgm:t>
    </dgm:pt>
    <dgm:pt modelId="{7D0B5075-F380-4DC8-A32F-37EC3F68C523}" type="sibTrans" cxnId="{3E499F8C-C57B-448F-87AA-384E74240161}">
      <dgm:prSet/>
      <dgm:spPr/>
      <dgm:t>
        <a:bodyPr/>
        <a:lstStyle/>
        <a:p>
          <a:endParaRPr lang="ru-RU"/>
        </a:p>
      </dgm:t>
    </dgm:pt>
    <dgm:pt modelId="{38AE3FE5-F983-4206-B8B7-EE9D324D9F67}">
      <dgm:prSet phldrT="[Текст]" custT="1"/>
      <dgm:spPr/>
      <dgm:t>
        <a:bodyPr/>
        <a:lstStyle/>
        <a:p>
          <a:r>
            <a:rPr lang="ru-RU" sz="2000" b="1" dirty="0" smtClean="0"/>
            <a:t>% исполнения – 5,7</a:t>
          </a:r>
          <a:endParaRPr lang="ru-RU" sz="2000" b="1" dirty="0"/>
        </a:p>
      </dgm:t>
    </dgm:pt>
    <dgm:pt modelId="{76C0ADD8-26E7-455A-9475-875F0DA38C93}" type="parTrans" cxnId="{6D18FB6C-FC59-47C9-A115-B5FA4E205492}">
      <dgm:prSet/>
      <dgm:spPr/>
      <dgm:t>
        <a:bodyPr/>
        <a:lstStyle/>
        <a:p>
          <a:endParaRPr lang="ru-RU"/>
        </a:p>
      </dgm:t>
    </dgm:pt>
    <dgm:pt modelId="{2A1CB69A-4D1A-4B3B-ABAB-829FFB290438}" type="sibTrans" cxnId="{6D18FB6C-FC59-47C9-A115-B5FA4E20549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0" presStyleCnt="1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0" presStyleCnt="1" custScaleX="90932" custScaleY="8311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9DF9C23-D14A-432E-A79D-DDB981989C84}" type="pres">
      <dgm:prSet presAssocID="{857FA8D9-4AEC-496C-947D-54ED2A07480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F1C0D2-1B5F-4B54-80DA-8E4799A39E8D}" type="presOf" srcId="{857FA8D9-4AEC-496C-947D-54ED2A074804}" destId="{F6BC90FF-5F70-4989-99B0-C5F746B47DD1}" srcOrd="0" destOrd="0" presId="urn:microsoft.com/office/officeart/2005/8/layout/vList4#5"/>
    <dgm:cxn modelId="{3E499F8C-C57B-448F-87AA-384E74240161}" srcId="{857FA8D9-4AEC-496C-947D-54ED2A074804}" destId="{3465C00A-2A35-491E-BDEE-DD67EA7EB80C}" srcOrd="1" destOrd="0" parTransId="{A63350F5-C4AA-4604-99EA-F91CFE4C25FC}" sibTransId="{7D0B5075-F380-4DC8-A32F-37EC3F68C523}"/>
    <dgm:cxn modelId="{30B2DD6C-F8E3-498A-A813-5ABB3CF3879D}" type="presOf" srcId="{3465C00A-2A35-491E-BDEE-DD67EA7EB80C}" destId="{F9DF9C23-D14A-432E-A79D-DDB981989C84}" srcOrd="1" destOrd="2" presId="urn:microsoft.com/office/officeart/2005/8/layout/vList4#5"/>
    <dgm:cxn modelId="{495A04CC-1CB7-4AC6-916F-AD98D627E2F1}" type="presOf" srcId="{38AE3FE5-F983-4206-B8B7-EE9D324D9F67}" destId="{F9DF9C23-D14A-432E-A79D-DDB981989C84}" srcOrd="1" destOrd="3" presId="urn:microsoft.com/office/officeart/2005/8/layout/vList4#5"/>
    <dgm:cxn modelId="{6D18FB6C-FC59-47C9-A115-B5FA4E205492}" srcId="{857FA8D9-4AEC-496C-947D-54ED2A074804}" destId="{38AE3FE5-F983-4206-B8B7-EE9D324D9F67}" srcOrd="2" destOrd="0" parTransId="{76C0ADD8-26E7-455A-9475-875F0DA38C93}" sibTransId="{2A1CB69A-4D1A-4B3B-ABAB-829FFB290438}"/>
    <dgm:cxn modelId="{B6108FC1-D2EE-42BF-BDDF-CA89A58D7542}" type="presOf" srcId="{5674BF0A-2C74-4158-AD6E-924590973063}" destId="{F9DF9C23-D14A-432E-A79D-DDB981989C84}" srcOrd="1" destOrd="1" presId="urn:microsoft.com/office/officeart/2005/8/layout/vList4#5"/>
    <dgm:cxn modelId="{D174F7E5-80A1-4561-95DB-24AD6CA821B4}" type="presOf" srcId="{3D2A1718-D8BE-4DBE-B66A-33E6B7DD3104}" destId="{4B8B1FD7-09FC-43F2-A466-B6991419E3C5}" srcOrd="0" destOrd="0" presId="urn:microsoft.com/office/officeart/2005/8/layout/vList4#5"/>
    <dgm:cxn modelId="{810D48E5-BC67-4444-ADAF-84EBB1839B5B}" type="presOf" srcId="{3465C00A-2A35-491E-BDEE-DD67EA7EB80C}" destId="{F6BC90FF-5F70-4989-99B0-C5F746B47DD1}" srcOrd="0" destOrd="2" presId="urn:microsoft.com/office/officeart/2005/8/layout/vList4#5"/>
    <dgm:cxn modelId="{6EF28EDE-96FF-42A2-B52E-20F80AECA9BF}" type="presOf" srcId="{38AE3FE5-F983-4206-B8B7-EE9D324D9F67}" destId="{F6BC90FF-5F70-4989-99B0-C5F746B47DD1}" srcOrd="0" destOrd="3" presId="urn:microsoft.com/office/officeart/2005/8/layout/vList4#5"/>
    <dgm:cxn modelId="{9D6CD269-7AEA-44E2-9E68-96007B210D68}" srcId="{857FA8D9-4AEC-496C-947D-54ED2A074804}" destId="{5674BF0A-2C74-4158-AD6E-924590973063}" srcOrd="0" destOrd="0" parTransId="{5DD1992A-43A6-4F33-A01B-95B6D052D10A}" sibTransId="{8664BA28-92A1-4E87-A38A-830E8F7AF794}"/>
    <dgm:cxn modelId="{3F13DAF9-A45A-4425-A6A0-0640E9E6A7E9}" type="presOf" srcId="{5674BF0A-2C74-4158-AD6E-924590973063}" destId="{F6BC90FF-5F70-4989-99B0-C5F746B47DD1}" srcOrd="0" destOrd="1" presId="urn:microsoft.com/office/officeart/2005/8/layout/vList4#5"/>
    <dgm:cxn modelId="{4D6AB823-0026-40CA-875D-2D6DE9592F88}" srcId="{3D2A1718-D8BE-4DBE-B66A-33E6B7DD3104}" destId="{857FA8D9-4AEC-496C-947D-54ED2A074804}" srcOrd="0" destOrd="0" parTransId="{CCD34C5D-2125-4DC1-A802-154B9054C7B8}" sibTransId="{7D6B046F-DEBF-4DF0-833A-CBF8E65587E3}"/>
    <dgm:cxn modelId="{662DBD80-0C26-44F1-8732-63B1F94AC075}" type="presOf" srcId="{857FA8D9-4AEC-496C-947D-54ED2A074804}" destId="{F9DF9C23-D14A-432E-A79D-DDB981989C84}" srcOrd="1" destOrd="0" presId="urn:microsoft.com/office/officeart/2005/8/layout/vList4#5"/>
    <dgm:cxn modelId="{D1DCC298-1C34-4EAE-B129-C8120F61054F}" type="presParOf" srcId="{4B8B1FD7-09FC-43F2-A466-B6991419E3C5}" destId="{C545CEFA-4E12-4ECD-9AD9-51213F11F024}" srcOrd="0" destOrd="0" presId="urn:microsoft.com/office/officeart/2005/8/layout/vList4#5"/>
    <dgm:cxn modelId="{3157BBB9-5104-4E38-A9BC-89930B6D297D}" type="presParOf" srcId="{C545CEFA-4E12-4ECD-9AD9-51213F11F024}" destId="{F6BC90FF-5F70-4989-99B0-C5F746B47DD1}" srcOrd="0" destOrd="0" presId="urn:microsoft.com/office/officeart/2005/8/layout/vList4#5"/>
    <dgm:cxn modelId="{E48B50CF-DEE3-47B1-9482-4A7F5A9BA051}" type="presParOf" srcId="{C545CEFA-4E12-4ECD-9AD9-51213F11F024}" destId="{D6A5B155-C07A-4FE1-B5A1-CF4FD87CCE5D}" srcOrd="1" destOrd="0" presId="urn:microsoft.com/office/officeart/2005/8/layout/vList4#5"/>
    <dgm:cxn modelId="{FDBA687B-1110-4C81-995D-CAFACF30D580}" type="presParOf" srcId="{C545CEFA-4E12-4ECD-9AD9-51213F11F024}" destId="{F9DF9C23-D14A-432E-A79D-DDB981989C84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Исполнение за 1 квартал</a:t>
          </a:r>
          <a:endParaRPr lang="ru-RU" sz="2000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7860F089-C886-4929-8692-AB7DED4717F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107 938,0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CE11A8A-4956-4ECA-A9C6-60F9BB83AC12}" type="parTrans" cxnId="{41B39369-5421-48F6-B4C6-84925B879B75}">
      <dgm:prSet/>
      <dgm:spPr/>
      <dgm:t>
        <a:bodyPr/>
        <a:lstStyle/>
        <a:p>
          <a:endParaRPr lang="ru-RU"/>
        </a:p>
      </dgm:t>
    </dgm:pt>
    <dgm:pt modelId="{74B7A7B1-AD74-44CC-9903-AEB447D1AFEE}" type="sibTrans" cxnId="{41B39369-5421-48F6-B4C6-84925B879B75}">
      <dgm:prSet/>
      <dgm:spPr/>
      <dgm:t>
        <a:bodyPr/>
        <a:lstStyle/>
        <a:p>
          <a:endParaRPr lang="ru-RU"/>
        </a:p>
      </dgm:t>
    </dgm:pt>
    <dgm:pt modelId="{CBA9DAB8-678C-42E7-A1CA-EF26A3580058}">
      <dgm:prSet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37 732,1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+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17 649,2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A49F8E6-2CEC-4FC9-81C7-BE583CEEFEA5}" type="parTrans" cxnId="{181A7B1D-5C81-4ADA-98A4-DE74FF464734}">
      <dgm:prSet/>
      <dgm:spPr/>
      <dgm:t>
        <a:bodyPr/>
        <a:lstStyle/>
        <a:p>
          <a:endParaRPr lang="ru-RU"/>
        </a:p>
      </dgm:t>
    </dgm:pt>
    <dgm:pt modelId="{B1A209CD-DCAB-48F0-A292-AAC100B3839A}" type="sibTrans" cxnId="{181A7B1D-5C81-4ADA-98A4-DE74FF464734}">
      <dgm:prSet/>
      <dgm:spPr/>
      <dgm:t>
        <a:bodyPr/>
        <a:lstStyle/>
        <a:p>
          <a:endParaRPr lang="ru-RU"/>
        </a:p>
      </dgm:t>
    </dgm:pt>
    <dgm:pt modelId="{E6AB9302-80B5-43A0-9215-C42BC95CF884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163 319,3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8CBAE5-9544-4542-8438-A94A871ADB22}" type="parTrans" cxnId="{D41D464C-488C-47CB-BA07-A5C9FBFB4BA3}">
      <dgm:prSet/>
      <dgm:spPr/>
      <dgm:t>
        <a:bodyPr/>
        <a:lstStyle/>
        <a:p>
          <a:endParaRPr lang="ru-RU"/>
        </a:p>
      </dgm:t>
    </dgm:pt>
    <dgm:pt modelId="{A627E1B9-9FD1-4B06-9D6F-2ADC17B56997}" type="sibTrans" cxnId="{D41D464C-488C-47CB-BA07-A5C9FBFB4BA3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20,9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30,3</a:t>
          </a:r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26,8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18,3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4A835A3-BD29-4218-B383-6ECC0C80FB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% исполнения</a:t>
          </a:r>
          <a:endParaRPr lang="ru-RU" dirty="0">
            <a:solidFill>
              <a:schemeClr val="tx1"/>
            </a:solidFill>
          </a:endParaRPr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 custLinFactNeighborX="666" custLinFactNeighborY="3941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4262512C-8C98-4B16-BD52-DCA017AF362D}" type="pres">
      <dgm:prSet presAssocID="{1CE11A8A-4956-4ECA-A9C6-60F9BB83AC1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123184B7-2A7A-4D96-B450-BF2DA4E380C6}" type="pres">
      <dgm:prSet presAssocID="{7860F089-C886-4929-8692-AB7DED4717FA}" presName="childText" presStyleLbl="bgAcc1" presStyleIdx="0" presStyleCnt="6" custScaleX="119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FAD48-F634-4A94-8020-DD3311BAFFC8}" type="pres">
      <dgm:prSet presAssocID="{CA49F8E6-2CEC-4FC9-81C7-BE583CEEFEA5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12940CE-A768-420D-8872-A7DF3F1C6B82}" type="pres">
      <dgm:prSet presAssocID="{CBA9DAB8-678C-42E7-A1CA-EF26A3580058}" presName="childText" presStyleLbl="bgAcc1" presStyleIdx="1" presStyleCnt="6" custScaleX="117460" custLinFactNeighborX="2341" custLinFactNeighborY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41411-8F90-4DBD-9161-9366A6ED59E8}" type="pres">
      <dgm:prSet presAssocID="{058CBAE5-9544-4542-8438-A94A871ADB2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52427BB8-0F58-4835-9EBB-29C1ED9859F6}" type="pres">
      <dgm:prSet presAssocID="{E6AB9302-80B5-43A0-9215-C42BC95CF884}" presName="childText" presStyleLbl="bgAcc1" presStyleIdx="2" presStyleCnt="6" custScaleX="12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1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11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11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204E7-A120-4022-B0C4-5F22B8810E06}" type="presOf" srcId="{94A835A3-BD29-4218-B383-6ECC0C80FBEC}" destId="{076787FC-4972-41FA-84CD-F5C1F0E686F7}" srcOrd="0" destOrd="0" presId="urn:microsoft.com/office/officeart/2005/8/layout/hierarchy3"/>
    <dgm:cxn modelId="{41B39369-5421-48F6-B4C6-84925B879B75}" srcId="{C2D4196C-63CE-4FA3-BBDD-44089A2DB893}" destId="{7860F089-C886-4929-8692-AB7DED4717FA}" srcOrd="0" destOrd="0" parTransId="{1CE11A8A-4956-4ECA-A9C6-60F9BB83AC12}" sibTransId="{74B7A7B1-AD74-44CC-9903-AEB447D1AFEE}"/>
    <dgm:cxn modelId="{BA23DCF9-053E-4F20-958E-F0A52A1122B4}" type="presOf" srcId="{CBA9DAB8-678C-42E7-A1CA-EF26A3580058}" destId="{A12940CE-A768-420D-8872-A7DF3F1C6B82}" srcOrd="0" destOrd="0" presId="urn:microsoft.com/office/officeart/2005/8/layout/hierarchy3"/>
    <dgm:cxn modelId="{FA659F67-1A9D-4C17-817A-3754C951A457}" type="presOf" srcId="{C2D4196C-63CE-4FA3-BBDD-44089A2DB893}" destId="{4F93248B-F049-4809-8FC7-276B88D564FE}" srcOrd="0" destOrd="0" presId="urn:microsoft.com/office/officeart/2005/8/layout/hierarchy3"/>
    <dgm:cxn modelId="{8CCE0747-60D1-41F6-BF55-5F6142516790}" type="presOf" srcId="{9D3CB534-57F7-4BB3-9E4C-B30F060E8B2E}" destId="{70AB0A28-67A1-4F0B-8912-E03EE563DAD7}" srcOrd="0" destOrd="0" presId="urn:microsoft.com/office/officeart/2005/8/layout/hierarchy3"/>
    <dgm:cxn modelId="{5F7BB6EB-EDC4-4A60-A5BF-0F6D9BA8C023}" type="presOf" srcId="{BD85E561-B51F-47C0-8E5E-AB99BBF59F74}" destId="{1AC51A8B-B0FA-40A5-A12E-DACD850C0D64}" srcOrd="0" destOrd="0" presId="urn:microsoft.com/office/officeart/2005/8/layout/hierarchy3"/>
    <dgm:cxn modelId="{80C23B42-718D-4962-A78D-906929BA39F8}" type="presOf" srcId="{2502BC66-E3D5-4706-BE2B-39FC06016DF8}" destId="{FD59E362-F5CD-462A-BD2B-953A9C556FA0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02BE8B36-5115-4D67-94B8-783D1D01395D}" type="presOf" srcId="{E6AB9302-80B5-43A0-9215-C42BC95CF884}" destId="{52427BB8-0F58-4835-9EBB-29C1ED9859F6}" srcOrd="0" destOrd="0" presId="urn:microsoft.com/office/officeart/2005/8/layout/hierarchy3"/>
    <dgm:cxn modelId="{181A7B1D-5C81-4ADA-98A4-DE74FF464734}" srcId="{C2D4196C-63CE-4FA3-BBDD-44089A2DB893}" destId="{CBA9DAB8-678C-42E7-A1CA-EF26A3580058}" srcOrd="1" destOrd="0" parTransId="{CA49F8E6-2CEC-4FC9-81C7-BE583CEEFEA5}" sibTransId="{B1A209CD-DCAB-48F0-A292-AAC100B3839A}"/>
    <dgm:cxn modelId="{CEE275D0-EBE5-4DD1-927C-8E8B455FCA09}" type="presOf" srcId="{E9A73A7E-EAF8-4C61-8A77-6C3EA8E89F38}" destId="{B3269C45-FBFA-4987-B30C-BA2C76D2B76E}" srcOrd="0" destOrd="0" presId="urn:microsoft.com/office/officeart/2005/8/layout/hierarchy3"/>
    <dgm:cxn modelId="{ACACDC2B-A9D0-44C1-9D76-4FC7773852C7}" type="presOf" srcId="{C2D4196C-63CE-4FA3-BBDD-44089A2DB893}" destId="{5A2153DD-2D9E-423B-A965-DA005CB8A760}" srcOrd="1" destOrd="0" presId="urn:microsoft.com/office/officeart/2005/8/layout/hierarchy3"/>
    <dgm:cxn modelId="{17922DAE-0978-4444-9C24-642DD1CAE18B}" type="presOf" srcId="{E35D62DA-B3A0-47AC-B1F6-CF40D7FBEE72}" destId="{7CDE3C8A-7E4C-4804-8D0C-0C02957D7650}" srcOrd="0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EDEEF5BC-9029-4E7D-9F6F-3677C7300E9C}" type="presOf" srcId="{EEBF5105-F3DF-49E8-884A-AF6D697ED47C}" destId="{0921377B-BCC3-46C7-8780-3A5BB49F4B15}" srcOrd="0" destOrd="0" presId="urn:microsoft.com/office/officeart/2005/8/layout/hierarchy3"/>
    <dgm:cxn modelId="{89CEDF52-F7AD-4DED-AFDD-83910716A68C}" type="presOf" srcId="{837A6C41-69D9-425C-B8D8-9F7F9F7BEB83}" destId="{10C65050-EA60-4C43-B416-C90778B47E96}" srcOrd="0" destOrd="0" presId="urn:microsoft.com/office/officeart/2005/8/layout/hierarchy3"/>
    <dgm:cxn modelId="{E58AF6D2-0F44-41BD-8BFA-B89CF88C85B1}" type="presOf" srcId="{7860F089-C886-4929-8692-AB7DED4717FA}" destId="{123184B7-2A7A-4D96-B450-BF2DA4E380C6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3068D0A3-8BB4-44BA-AD8A-FB1032D01FA4}" type="presOf" srcId="{1CE11A8A-4956-4ECA-A9C6-60F9BB83AC12}" destId="{4262512C-8C98-4B16-BD52-DCA017AF362D}" srcOrd="0" destOrd="0" presId="urn:microsoft.com/office/officeart/2005/8/layout/hierarchy3"/>
    <dgm:cxn modelId="{D41D464C-488C-47CB-BA07-A5C9FBFB4BA3}" srcId="{C2D4196C-63CE-4FA3-BBDD-44089A2DB893}" destId="{E6AB9302-80B5-43A0-9215-C42BC95CF884}" srcOrd="2" destOrd="0" parTransId="{058CBAE5-9544-4542-8438-A94A871ADB22}" sibTransId="{A627E1B9-9FD1-4B06-9D6F-2ADC17B56997}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3015AF81-E5AE-49D3-8CD4-85F12ABDE9FA}" type="presOf" srcId="{CA49F8E6-2CEC-4FC9-81C7-BE583CEEFEA5}" destId="{2BFFAD48-F634-4A94-8020-DD3311BAFFC8}" srcOrd="0" destOrd="0" presId="urn:microsoft.com/office/officeart/2005/8/layout/hierarchy3"/>
    <dgm:cxn modelId="{9202A648-A69C-4A62-921F-0946CE4233A6}" type="presOf" srcId="{058CBAE5-9544-4542-8438-A94A871ADB22}" destId="{29441411-8F90-4DBD-9161-9366A6ED59E8}" srcOrd="0" destOrd="0" presId="urn:microsoft.com/office/officeart/2005/8/layout/hierarchy3"/>
    <dgm:cxn modelId="{931EC9C9-7D33-42DC-8966-2BCB48350C8A}" type="presOf" srcId="{94A835A3-BD29-4218-B383-6ECC0C80FBEC}" destId="{3B2504E2-A07D-4355-ADCE-8119AFD260A8}" srcOrd="1" destOrd="0" presId="urn:microsoft.com/office/officeart/2005/8/layout/hierarchy3"/>
    <dgm:cxn modelId="{5AFEBABB-481B-48DD-97CD-AB1364150634}" type="presParOf" srcId="{10C65050-EA60-4C43-B416-C90778B47E96}" destId="{5CF64C16-7C8E-4076-BA39-4DCE82939981}" srcOrd="0" destOrd="0" presId="urn:microsoft.com/office/officeart/2005/8/layout/hierarchy3"/>
    <dgm:cxn modelId="{5C8AA106-EB28-4CC1-8431-2B5551B54EEA}" type="presParOf" srcId="{5CF64C16-7C8E-4076-BA39-4DCE82939981}" destId="{A4244E5E-A421-43E3-9AD9-A98DCD53621A}" srcOrd="0" destOrd="0" presId="urn:microsoft.com/office/officeart/2005/8/layout/hierarchy3"/>
    <dgm:cxn modelId="{519A2670-C0AE-4068-A996-E6C77929216E}" type="presParOf" srcId="{A4244E5E-A421-43E3-9AD9-A98DCD53621A}" destId="{4F93248B-F049-4809-8FC7-276B88D564FE}" srcOrd="0" destOrd="0" presId="urn:microsoft.com/office/officeart/2005/8/layout/hierarchy3"/>
    <dgm:cxn modelId="{F612E9A0-145D-4C39-840E-C121DC55EB49}" type="presParOf" srcId="{A4244E5E-A421-43E3-9AD9-A98DCD53621A}" destId="{5A2153DD-2D9E-423B-A965-DA005CB8A760}" srcOrd="1" destOrd="0" presId="urn:microsoft.com/office/officeart/2005/8/layout/hierarchy3"/>
    <dgm:cxn modelId="{15422D45-877E-4A20-9B00-DA9FAB69D684}" type="presParOf" srcId="{5CF64C16-7C8E-4076-BA39-4DCE82939981}" destId="{159003D4-CB24-4EAA-BBBE-AC8F1927ACE2}" srcOrd="1" destOrd="0" presId="urn:microsoft.com/office/officeart/2005/8/layout/hierarchy3"/>
    <dgm:cxn modelId="{8FEE51D9-F46F-4F89-8810-05E65676F432}" type="presParOf" srcId="{159003D4-CB24-4EAA-BBBE-AC8F1927ACE2}" destId="{4262512C-8C98-4B16-BD52-DCA017AF362D}" srcOrd="0" destOrd="0" presId="urn:microsoft.com/office/officeart/2005/8/layout/hierarchy3"/>
    <dgm:cxn modelId="{52536F0B-78CB-49B4-A167-6618514ED8F0}" type="presParOf" srcId="{159003D4-CB24-4EAA-BBBE-AC8F1927ACE2}" destId="{123184B7-2A7A-4D96-B450-BF2DA4E380C6}" srcOrd="1" destOrd="0" presId="urn:microsoft.com/office/officeart/2005/8/layout/hierarchy3"/>
    <dgm:cxn modelId="{B99DA5D9-8E70-49C7-A6EC-FF43ECCECAD7}" type="presParOf" srcId="{159003D4-CB24-4EAA-BBBE-AC8F1927ACE2}" destId="{2BFFAD48-F634-4A94-8020-DD3311BAFFC8}" srcOrd="2" destOrd="0" presId="urn:microsoft.com/office/officeart/2005/8/layout/hierarchy3"/>
    <dgm:cxn modelId="{9EC8A912-086E-4978-BA2C-769EB5D67F32}" type="presParOf" srcId="{159003D4-CB24-4EAA-BBBE-AC8F1927ACE2}" destId="{A12940CE-A768-420D-8872-A7DF3F1C6B82}" srcOrd="3" destOrd="0" presId="urn:microsoft.com/office/officeart/2005/8/layout/hierarchy3"/>
    <dgm:cxn modelId="{06E0F36D-EBFF-4A14-8D06-8B9E36E10415}" type="presParOf" srcId="{159003D4-CB24-4EAA-BBBE-AC8F1927ACE2}" destId="{29441411-8F90-4DBD-9161-9366A6ED59E8}" srcOrd="4" destOrd="0" presId="urn:microsoft.com/office/officeart/2005/8/layout/hierarchy3"/>
    <dgm:cxn modelId="{18D627ED-BC40-4169-8530-9D915271A5FB}" type="presParOf" srcId="{159003D4-CB24-4EAA-BBBE-AC8F1927ACE2}" destId="{52427BB8-0F58-4835-9EBB-29C1ED9859F6}" srcOrd="5" destOrd="0" presId="urn:microsoft.com/office/officeart/2005/8/layout/hierarchy3"/>
    <dgm:cxn modelId="{D1F0D7F4-6E03-4D88-9527-1AAF76F28A6F}" type="presParOf" srcId="{10C65050-EA60-4C43-B416-C90778B47E96}" destId="{22C5EB14-F8C6-486E-8A47-288E2B73FAFD}" srcOrd="1" destOrd="0" presId="urn:microsoft.com/office/officeart/2005/8/layout/hierarchy3"/>
    <dgm:cxn modelId="{4AE7E02B-1EF9-4473-9958-DAFE9CB47505}" type="presParOf" srcId="{22C5EB14-F8C6-486E-8A47-288E2B73FAFD}" destId="{A6A20B68-8A7D-4DFF-A29F-D7430C093E0C}" srcOrd="0" destOrd="0" presId="urn:microsoft.com/office/officeart/2005/8/layout/hierarchy3"/>
    <dgm:cxn modelId="{3C115696-9A45-422B-9D0E-0194F74661F1}" type="presParOf" srcId="{A6A20B68-8A7D-4DFF-A29F-D7430C093E0C}" destId="{076787FC-4972-41FA-84CD-F5C1F0E686F7}" srcOrd="0" destOrd="0" presId="urn:microsoft.com/office/officeart/2005/8/layout/hierarchy3"/>
    <dgm:cxn modelId="{A6BAE16E-F869-4600-AAE1-FA56FD362C5E}" type="presParOf" srcId="{A6A20B68-8A7D-4DFF-A29F-D7430C093E0C}" destId="{3B2504E2-A07D-4355-ADCE-8119AFD260A8}" srcOrd="1" destOrd="0" presId="urn:microsoft.com/office/officeart/2005/8/layout/hierarchy3"/>
    <dgm:cxn modelId="{94D9A181-F80D-43F0-B389-87D914D5B78C}" type="presParOf" srcId="{22C5EB14-F8C6-486E-8A47-288E2B73FAFD}" destId="{D5FB82EE-7BFE-4166-A3D8-96A62C5D60A1}" srcOrd="1" destOrd="0" presId="urn:microsoft.com/office/officeart/2005/8/layout/hierarchy3"/>
    <dgm:cxn modelId="{EE82D5C5-65BB-4DF5-9F24-2DA825F8F1BC}" type="presParOf" srcId="{D5FB82EE-7BFE-4166-A3D8-96A62C5D60A1}" destId="{7CDE3C8A-7E4C-4804-8D0C-0C02957D7650}" srcOrd="0" destOrd="0" presId="urn:microsoft.com/office/officeart/2005/8/layout/hierarchy3"/>
    <dgm:cxn modelId="{C5C0B510-3869-4CEE-A847-7B53552908EA}" type="presParOf" srcId="{D5FB82EE-7BFE-4166-A3D8-96A62C5D60A1}" destId="{B3269C45-FBFA-4987-B30C-BA2C76D2B76E}" srcOrd="1" destOrd="0" presId="urn:microsoft.com/office/officeart/2005/8/layout/hierarchy3"/>
    <dgm:cxn modelId="{D1BBF753-AD41-4F68-9046-B7FA5A6FDAD4}" type="presParOf" srcId="{D5FB82EE-7BFE-4166-A3D8-96A62C5D60A1}" destId="{1AC51A8B-B0FA-40A5-A12E-DACD850C0D64}" srcOrd="2" destOrd="0" presId="urn:microsoft.com/office/officeart/2005/8/layout/hierarchy3"/>
    <dgm:cxn modelId="{F6813A67-A7BC-4FAD-9602-A2EAD0EA1184}" type="presParOf" srcId="{D5FB82EE-7BFE-4166-A3D8-96A62C5D60A1}" destId="{70AB0A28-67A1-4F0B-8912-E03EE563DAD7}" srcOrd="3" destOrd="0" presId="urn:microsoft.com/office/officeart/2005/8/layout/hierarchy3"/>
    <dgm:cxn modelId="{80501E65-5D6B-4E03-AB5C-EC9836015BF5}" type="presParOf" srcId="{D5FB82EE-7BFE-4166-A3D8-96A62C5D60A1}" destId="{FD59E362-F5CD-462A-BD2B-953A9C556FA0}" srcOrd="4" destOrd="0" presId="urn:microsoft.com/office/officeart/2005/8/layout/hierarchy3"/>
    <dgm:cxn modelId="{88570E35-B926-4E8F-A558-91BF83D47143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Программно-целевой метод планирования</a:t>
          </a:r>
          <a:endParaRPr lang="ru-RU" sz="1800" b="1" dirty="0">
            <a:solidFill>
              <a:schemeClr val="tx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94A835A3-BD29-4218-B383-6ECC0C80FBEC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Годовой план</a:t>
          </a:r>
          <a:endParaRPr lang="ru-RU" sz="2000" dirty="0">
            <a:solidFill>
              <a:schemeClr val="tx1"/>
            </a:solidFill>
          </a:endParaRPr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124 584,2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+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65 755,6</a:t>
          </a:r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590 624,6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780 964,4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B3BB63F8-7E25-47AC-850C-942EC671257D}">
      <dgm:prSet/>
      <dgm:spPr/>
      <dgm:t>
        <a:bodyPr/>
        <a:lstStyle/>
        <a:p>
          <a:r>
            <a:rPr lang="ru-RU" b="1" dirty="0" smtClean="0"/>
            <a:t>Муниципальные программы </a:t>
          </a:r>
          <a:endParaRPr lang="ru-RU" b="1" dirty="0"/>
        </a:p>
      </dgm:t>
    </dgm:pt>
    <dgm:pt modelId="{72081259-A1A6-4DCB-BA90-E0A4CAC39E9D}" type="parTrans" cxnId="{527827C1-9CE8-441D-AA09-38801F3B13DA}">
      <dgm:prSet/>
      <dgm:spPr/>
      <dgm:t>
        <a:bodyPr/>
        <a:lstStyle/>
        <a:p>
          <a:endParaRPr lang="ru-RU"/>
        </a:p>
      </dgm:t>
    </dgm:pt>
    <dgm:pt modelId="{32228B0D-FA51-44E7-AB05-E59D995DFC87}" type="sibTrans" cxnId="{527827C1-9CE8-441D-AA09-38801F3B13DA}">
      <dgm:prSet/>
      <dgm:spPr/>
      <dgm:t>
        <a:bodyPr/>
        <a:lstStyle/>
        <a:p>
          <a:endParaRPr lang="ru-RU"/>
        </a:p>
      </dgm:t>
    </dgm:pt>
    <dgm:pt modelId="{8156659E-2FD8-4F0C-85C8-776F156AE7BB}">
      <dgm:prSet/>
      <dgm:spPr/>
      <dgm:t>
        <a:bodyPr/>
        <a:lstStyle/>
        <a:p>
          <a:r>
            <a:rPr lang="ru-RU" b="1" dirty="0" smtClean="0"/>
            <a:t> Государственные программы СО</a:t>
          </a:r>
        </a:p>
        <a:p>
          <a:r>
            <a:rPr lang="ru-RU" b="1" dirty="0" smtClean="0"/>
            <a:t>+ не программные расходы</a:t>
          </a:r>
          <a:endParaRPr lang="ru-RU" b="1" dirty="0"/>
        </a:p>
      </dgm:t>
    </dgm:pt>
    <dgm:pt modelId="{40251C2D-FF32-4F1C-858D-6A5839004169}" type="parTrans" cxnId="{25F41027-6368-41B3-8AF6-AB8866388318}">
      <dgm:prSet/>
      <dgm:spPr/>
      <dgm:t>
        <a:bodyPr/>
        <a:lstStyle/>
        <a:p>
          <a:endParaRPr lang="ru-RU"/>
        </a:p>
      </dgm:t>
    </dgm:pt>
    <dgm:pt modelId="{4EFA836F-FC21-4AB2-8C66-28AC2E2E9F4F}" type="sibTrans" cxnId="{25F41027-6368-41B3-8AF6-AB8866388318}">
      <dgm:prSet/>
      <dgm:spPr/>
      <dgm:t>
        <a:bodyPr/>
        <a:lstStyle/>
        <a:p>
          <a:endParaRPr lang="ru-RU"/>
        </a:p>
      </dgm:t>
    </dgm:pt>
    <dgm:pt modelId="{31A7AE0B-4B98-4F18-95D6-91847C136BDE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987A94F-4957-4BE5-A290-7361A92573D1}" type="parTrans" cxnId="{8212B2F1-4C19-403D-8396-AE579D64A998}">
      <dgm:prSet/>
      <dgm:spPr/>
      <dgm:t>
        <a:bodyPr/>
        <a:lstStyle/>
        <a:p>
          <a:endParaRPr lang="ru-RU"/>
        </a:p>
      </dgm:t>
    </dgm:pt>
    <dgm:pt modelId="{7CCD95EE-94ED-41F6-AC67-8173AD423FB8}" type="sibTrans" cxnId="{8212B2F1-4C19-403D-8396-AE579D64A998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 custScaleX="163985" custScaleY="113616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E0936AD0-5F70-43C8-ABE5-C130D3878D5B}" type="pres">
      <dgm:prSet presAssocID="{72081259-A1A6-4DCB-BA90-E0A4CAC39E9D}" presName="Name13" presStyleLbl="parChTrans1D2" presStyleIdx="0" presStyleCnt="6"/>
      <dgm:spPr/>
      <dgm:t>
        <a:bodyPr/>
        <a:lstStyle/>
        <a:p>
          <a:endParaRPr lang="ru-RU"/>
        </a:p>
      </dgm:t>
    </dgm:pt>
    <dgm:pt modelId="{BA574755-8D03-4459-9BDB-EAF07646C4CA}" type="pres">
      <dgm:prSet presAssocID="{B3BB63F8-7E25-47AC-850C-942EC671257D}" presName="childText" presStyleLbl="bgAcc1" presStyleIdx="0" presStyleCnt="6" custScaleX="196774" custLinFactNeighborX="-491" custLinFactNeighborY="-6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52434-045D-4336-84AD-BC825162881A}" type="pres">
      <dgm:prSet presAssocID="{40251C2D-FF32-4F1C-858D-6A5839004169}" presName="Name13" presStyleLbl="parChTrans1D2" presStyleIdx="1" presStyleCnt="6"/>
      <dgm:spPr/>
      <dgm:t>
        <a:bodyPr/>
        <a:lstStyle/>
        <a:p>
          <a:endParaRPr lang="ru-RU"/>
        </a:p>
      </dgm:t>
    </dgm:pt>
    <dgm:pt modelId="{EF870678-66EE-4002-8DD0-8536ABC311A2}" type="pres">
      <dgm:prSet presAssocID="{8156659E-2FD8-4F0C-85C8-776F156AE7BB}" presName="childText" presStyleLbl="bgAcc1" presStyleIdx="1" presStyleCnt="6" custScaleX="196774" custLinFactNeighborX="-491" custLinFactNeighborY="-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89671-F62F-4427-AB3D-069EAB956DBA}" type="pres">
      <dgm:prSet presAssocID="{C987A94F-4957-4BE5-A290-7361A92573D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99EC82B3-321D-421F-AC46-4846D0D1B4CB}" type="pres">
      <dgm:prSet presAssocID="{31A7AE0B-4B98-4F18-95D6-91847C136BDE}" presName="childText" presStyleLbl="bgAcc1" presStyleIdx="2" presStyleCnt="6" custScaleX="196774" custLinFactNeighborX="-491" custLinFactNeighborY="-1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 custScaleX="102758" custLinFactNeighborX="12708" custLinFactNeighborY="1599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3409" custLinFactNeighborX="1659" custLinFactNeighborY="6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06713" custLinFactNeighborX="7140" custLinFactNeighborY="4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08993" custLinFactNeighborX="3867" custLinFactNeighborY="2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C6098F-4768-43D1-809A-87DF39DC1847}" type="presOf" srcId="{E35D62DA-B3A0-47AC-B1F6-CF40D7FBEE72}" destId="{7CDE3C8A-7E4C-4804-8D0C-0C02957D7650}" srcOrd="0" destOrd="0" presId="urn:microsoft.com/office/officeart/2005/8/layout/hierarchy3"/>
    <dgm:cxn modelId="{6BFB1687-8D5C-41DB-8FAB-E14ED7277941}" type="presOf" srcId="{E9A73A7E-EAF8-4C61-8A77-6C3EA8E89F38}" destId="{B3269C45-FBFA-4987-B30C-BA2C76D2B76E}" srcOrd="0" destOrd="0" presId="urn:microsoft.com/office/officeart/2005/8/layout/hierarchy3"/>
    <dgm:cxn modelId="{8212B2F1-4C19-403D-8396-AE579D64A998}" srcId="{C2D4196C-63CE-4FA3-BBDD-44089A2DB893}" destId="{31A7AE0B-4B98-4F18-95D6-91847C136BDE}" srcOrd="2" destOrd="0" parTransId="{C987A94F-4957-4BE5-A290-7361A92573D1}" sibTransId="{7CCD95EE-94ED-41F6-AC67-8173AD423FB8}"/>
    <dgm:cxn modelId="{2C35C519-1564-4E31-8808-7929428F5DFD}" type="presOf" srcId="{9D3CB534-57F7-4BB3-9E4C-B30F060E8B2E}" destId="{70AB0A28-67A1-4F0B-8912-E03EE563DAD7}" srcOrd="0" destOrd="0" presId="urn:microsoft.com/office/officeart/2005/8/layout/hierarchy3"/>
    <dgm:cxn modelId="{844D7F08-58BC-46FB-8040-31EAD48115D5}" type="presOf" srcId="{40251C2D-FF32-4F1C-858D-6A5839004169}" destId="{C6A52434-045D-4336-84AD-BC825162881A}" srcOrd="0" destOrd="0" presId="urn:microsoft.com/office/officeart/2005/8/layout/hierarchy3"/>
    <dgm:cxn modelId="{7F5DBDAF-1BDA-458E-8D83-61514B8D6024}" type="presOf" srcId="{EEBF5105-F3DF-49E8-884A-AF6D697ED47C}" destId="{0921377B-BCC3-46C7-8780-3A5BB49F4B15}" srcOrd="0" destOrd="0" presId="urn:microsoft.com/office/officeart/2005/8/layout/hierarchy3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A948B939-0020-4236-BAEC-9E4137A10C84}" type="presOf" srcId="{94A835A3-BD29-4218-B383-6ECC0C80FBEC}" destId="{076787FC-4972-41FA-84CD-F5C1F0E686F7}" srcOrd="0" destOrd="0" presId="urn:microsoft.com/office/officeart/2005/8/layout/hierarchy3"/>
    <dgm:cxn modelId="{18EBFB69-123A-46B6-BBA4-EE14D94F187B}" type="presOf" srcId="{C987A94F-4957-4BE5-A290-7361A92573D1}" destId="{FD489671-F62F-4427-AB3D-069EAB956DBA}" srcOrd="0" destOrd="0" presId="urn:microsoft.com/office/officeart/2005/8/layout/hierarchy3"/>
    <dgm:cxn modelId="{9CE0A589-81FD-45EB-8E62-CA65B026832D}" type="presOf" srcId="{31A7AE0B-4B98-4F18-95D6-91847C136BDE}" destId="{99EC82B3-321D-421F-AC46-4846D0D1B4CB}" srcOrd="0" destOrd="0" presId="urn:microsoft.com/office/officeart/2005/8/layout/hierarchy3"/>
    <dgm:cxn modelId="{6F6D315E-932D-46B4-8E2C-E89B97C70E01}" type="presOf" srcId="{B3BB63F8-7E25-47AC-850C-942EC671257D}" destId="{BA574755-8D03-4459-9BDB-EAF07646C4CA}" srcOrd="0" destOrd="0" presId="urn:microsoft.com/office/officeart/2005/8/layout/hierarchy3"/>
    <dgm:cxn modelId="{937154F4-074D-47C8-86F6-DBF0F5781F19}" type="presOf" srcId="{BD85E561-B51F-47C0-8E5E-AB99BBF59F74}" destId="{1AC51A8B-B0FA-40A5-A12E-DACD850C0D64}" srcOrd="0" destOrd="0" presId="urn:microsoft.com/office/officeart/2005/8/layout/hierarchy3"/>
    <dgm:cxn modelId="{CBAF85E8-A3A0-4602-B7B1-D53C8BA02F78}" type="presOf" srcId="{94A835A3-BD29-4218-B383-6ECC0C80FBEC}" destId="{3B2504E2-A07D-4355-ADCE-8119AFD260A8}" srcOrd="1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527827C1-9CE8-441D-AA09-38801F3B13DA}" srcId="{C2D4196C-63CE-4FA3-BBDD-44089A2DB893}" destId="{B3BB63F8-7E25-47AC-850C-942EC671257D}" srcOrd="0" destOrd="0" parTransId="{72081259-A1A6-4DCB-BA90-E0A4CAC39E9D}" sibTransId="{32228B0D-FA51-44E7-AB05-E59D995DFC87}"/>
    <dgm:cxn modelId="{39BFA82C-55EF-4344-A45B-A3D67376AAA7}" type="presOf" srcId="{C2D4196C-63CE-4FA3-BBDD-44089A2DB893}" destId="{4F93248B-F049-4809-8FC7-276B88D564FE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128763FC-532D-4BC3-B294-CA7919E31E92}" type="presOf" srcId="{72081259-A1A6-4DCB-BA90-E0A4CAC39E9D}" destId="{E0936AD0-5F70-43C8-ABE5-C130D3878D5B}" srcOrd="0" destOrd="0" presId="urn:microsoft.com/office/officeart/2005/8/layout/hierarchy3"/>
    <dgm:cxn modelId="{25F41027-6368-41B3-8AF6-AB8866388318}" srcId="{C2D4196C-63CE-4FA3-BBDD-44089A2DB893}" destId="{8156659E-2FD8-4F0C-85C8-776F156AE7BB}" srcOrd="1" destOrd="0" parTransId="{40251C2D-FF32-4F1C-858D-6A5839004169}" sibTransId="{4EFA836F-FC21-4AB2-8C66-28AC2E2E9F4F}"/>
    <dgm:cxn modelId="{8ECA8D00-FF6D-4F54-B0E6-CDE5DCDBE129}" type="presOf" srcId="{2502BC66-E3D5-4706-BE2B-39FC06016DF8}" destId="{FD59E362-F5CD-462A-BD2B-953A9C556FA0}" srcOrd="0" destOrd="0" presId="urn:microsoft.com/office/officeart/2005/8/layout/hierarchy3"/>
    <dgm:cxn modelId="{8BDBD7EF-6391-4495-AFDF-337F2E418E4B}" type="presOf" srcId="{8156659E-2FD8-4F0C-85C8-776F156AE7BB}" destId="{EF870678-66EE-4002-8DD0-8536ABC311A2}" srcOrd="0" destOrd="0" presId="urn:microsoft.com/office/officeart/2005/8/layout/hierarchy3"/>
    <dgm:cxn modelId="{593FCC37-988E-4D47-9A2F-CEE68C07B718}" type="presOf" srcId="{837A6C41-69D9-425C-B8D8-9F7F9F7BEB83}" destId="{10C65050-EA60-4C43-B416-C90778B47E96}" srcOrd="0" destOrd="0" presId="urn:microsoft.com/office/officeart/2005/8/layout/hierarchy3"/>
    <dgm:cxn modelId="{345B1913-C1A3-4671-BC39-67D4F057E637}" type="presOf" srcId="{C2D4196C-63CE-4FA3-BBDD-44089A2DB893}" destId="{5A2153DD-2D9E-423B-A965-DA005CB8A760}" srcOrd="1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A1B266F5-8FBE-4E2D-AFD6-5F830A9739E5}" type="presParOf" srcId="{10C65050-EA60-4C43-B416-C90778B47E96}" destId="{5CF64C16-7C8E-4076-BA39-4DCE82939981}" srcOrd="0" destOrd="0" presId="urn:microsoft.com/office/officeart/2005/8/layout/hierarchy3"/>
    <dgm:cxn modelId="{B23D4E1C-47C4-4333-A5B5-CD462E476233}" type="presParOf" srcId="{5CF64C16-7C8E-4076-BA39-4DCE82939981}" destId="{A4244E5E-A421-43E3-9AD9-A98DCD53621A}" srcOrd="0" destOrd="0" presId="urn:microsoft.com/office/officeart/2005/8/layout/hierarchy3"/>
    <dgm:cxn modelId="{5F7A2209-A823-46FD-B235-DD3F8820FD25}" type="presParOf" srcId="{A4244E5E-A421-43E3-9AD9-A98DCD53621A}" destId="{4F93248B-F049-4809-8FC7-276B88D564FE}" srcOrd="0" destOrd="0" presId="urn:microsoft.com/office/officeart/2005/8/layout/hierarchy3"/>
    <dgm:cxn modelId="{023BCC61-EDDA-4CAC-8B7A-A0724F5ED114}" type="presParOf" srcId="{A4244E5E-A421-43E3-9AD9-A98DCD53621A}" destId="{5A2153DD-2D9E-423B-A965-DA005CB8A760}" srcOrd="1" destOrd="0" presId="urn:microsoft.com/office/officeart/2005/8/layout/hierarchy3"/>
    <dgm:cxn modelId="{00DA8A58-CC4D-41B7-9135-5E8B79B520D0}" type="presParOf" srcId="{5CF64C16-7C8E-4076-BA39-4DCE82939981}" destId="{159003D4-CB24-4EAA-BBBE-AC8F1927ACE2}" srcOrd="1" destOrd="0" presId="urn:microsoft.com/office/officeart/2005/8/layout/hierarchy3"/>
    <dgm:cxn modelId="{EE42886A-06AA-4030-A0CF-5167117AF96B}" type="presParOf" srcId="{159003D4-CB24-4EAA-BBBE-AC8F1927ACE2}" destId="{E0936AD0-5F70-43C8-ABE5-C130D3878D5B}" srcOrd="0" destOrd="0" presId="urn:microsoft.com/office/officeart/2005/8/layout/hierarchy3"/>
    <dgm:cxn modelId="{66D1DCE2-122E-4FD6-8F54-B43E5F0BBC2E}" type="presParOf" srcId="{159003D4-CB24-4EAA-BBBE-AC8F1927ACE2}" destId="{BA574755-8D03-4459-9BDB-EAF07646C4CA}" srcOrd="1" destOrd="0" presId="urn:microsoft.com/office/officeart/2005/8/layout/hierarchy3"/>
    <dgm:cxn modelId="{ABAA8D12-370E-4D48-81ED-4D34709902A8}" type="presParOf" srcId="{159003D4-CB24-4EAA-BBBE-AC8F1927ACE2}" destId="{C6A52434-045D-4336-84AD-BC825162881A}" srcOrd="2" destOrd="0" presId="urn:microsoft.com/office/officeart/2005/8/layout/hierarchy3"/>
    <dgm:cxn modelId="{364F49AB-E217-4C7A-A392-B14E593C3C73}" type="presParOf" srcId="{159003D4-CB24-4EAA-BBBE-AC8F1927ACE2}" destId="{EF870678-66EE-4002-8DD0-8536ABC311A2}" srcOrd="3" destOrd="0" presId="urn:microsoft.com/office/officeart/2005/8/layout/hierarchy3"/>
    <dgm:cxn modelId="{5D6EA0DF-9A53-4E60-8404-0C9DA7C20E4E}" type="presParOf" srcId="{159003D4-CB24-4EAA-BBBE-AC8F1927ACE2}" destId="{FD489671-F62F-4427-AB3D-069EAB956DBA}" srcOrd="4" destOrd="0" presId="urn:microsoft.com/office/officeart/2005/8/layout/hierarchy3"/>
    <dgm:cxn modelId="{6297F138-8A65-4F1A-8624-1F5ACDE81438}" type="presParOf" srcId="{159003D4-CB24-4EAA-BBBE-AC8F1927ACE2}" destId="{99EC82B3-321D-421F-AC46-4846D0D1B4CB}" srcOrd="5" destOrd="0" presId="urn:microsoft.com/office/officeart/2005/8/layout/hierarchy3"/>
    <dgm:cxn modelId="{DEF99B55-97E1-4C0E-89E2-3055F6EFE7C3}" type="presParOf" srcId="{10C65050-EA60-4C43-B416-C90778B47E96}" destId="{22C5EB14-F8C6-486E-8A47-288E2B73FAFD}" srcOrd="1" destOrd="0" presId="urn:microsoft.com/office/officeart/2005/8/layout/hierarchy3"/>
    <dgm:cxn modelId="{CD1450F4-B890-4489-A404-D20F6DBCDFBD}" type="presParOf" srcId="{22C5EB14-F8C6-486E-8A47-288E2B73FAFD}" destId="{A6A20B68-8A7D-4DFF-A29F-D7430C093E0C}" srcOrd="0" destOrd="0" presId="urn:microsoft.com/office/officeart/2005/8/layout/hierarchy3"/>
    <dgm:cxn modelId="{074637B0-1547-4924-A865-D89BE5AF7D4B}" type="presParOf" srcId="{A6A20B68-8A7D-4DFF-A29F-D7430C093E0C}" destId="{076787FC-4972-41FA-84CD-F5C1F0E686F7}" srcOrd="0" destOrd="0" presId="urn:microsoft.com/office/officeart/2005/8/layout/hierarchy3"/>
    <dgm:cxn modelId="{FB8874F4-9255-4E22-A6FB-932878142F1B}" type="presParOf" srcId="{A6A20B68-8A7D-4DFF-A29F-D7430C093E0C}" destId="{3B2504E2-A07D-4355-ADCE-8119AFD260A8}" srcOrd="1" destOrd="0" presId="urn:microsoft.com/office/officeart/2005/8/layout/hierarchy3"/>
    <dgm:cxn modelId="{31E5C3B2-7515-4A66-9956-184FBBE9D4EF}" type="presParOf" srcId="{22C5EB14-F8C6-486E-8A47-288E2B73FAFD}" destId="{D5FB82EE-7BFE-4166-A3D8-96A62C5D60A1}" srcOrd="1" destOrd="0" presId="urn:microsoft.com/office/officeart/2005/8/layout/hierarchy3"/>
    <dgm:cxn modelId="{080E3F30-D6A9-4A94-AEBB-72D1CBBEA469}" type="presParOf" srcId="{D5FB82EE-7BFE-4166-A3D8-96A62C5D60A1}" destId="{7CDE3C8A-7E4C-4804-8D0C-0C02957D7650}" srcOrd="0" destOrd="0" presId="urn:microsoft.com/office/officeart/2005/8/layout/hierarchy3"/>
    <dgm:cxn modelId="{46630F9E-F4F0-4C89-A5E6-8E266C377A64}" type="presParOf" srcId="{D5FB82EE-7BFE-4166-A3D8-96A62C5D60A1}" destId="{B3269C45-FBFA-4987-B30C-BA2C76D2B76E}" srcOrd="1" destOrd="0" presId="urn:microsoft.com/office/officeart/2005/8/layout/hierarchy3"/>
    <dgm:cxn modelId="{68694273-72E6-47D6-B060-7AF331484F70}" type="presParOf" srcId="{D5FB82EE-7BFE-4166-A3D8-96A62C5D60A1}" destId="{1AC51A8B-B0FA-40A5-A12E-DACD850C0D64}" srcOrd="2" destOrd="0" presId="urn:microsoft.com/office/officeart/2005/8/layout/hierarchy3"/>
    <dgm:cxn modelId="{2571207D-DA0B-43FB-AC00-A450C831EE66}" type="presParOf" srcId="{D5FB82EE-7BFE-4166-A3D8-96A62C5D60A1}" destId="{70AB0A28-67A1-4F0B-8912-E03EE563DAD7}" srcOrd="3" destOrd="0" presId="urn:microsoft.com/office/officeart/2005/8/layout/hierarchy3"/>
    <dgm:cxn modelId="{1F7D1F8C-6661-4DEC-B492-6948E18BA70F}" type="presParOf" srcId="{D5FB82EE-7BFE-4166-A3D8-96A62C5D60A1}" destId="{FD59E362-F5CD-462A-BD2B-953A9C556FA0}" srcOrd="4" destOrd="0" presId="urn:microsoft.com/office/officeart/2005/8/layout/hierarchy3"/>
    <dgm:cxn modelId="{77E8AEF5-45BC-4401-9383-E8A9F3F22E77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84537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1 квартал </a:t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2015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4537" y="0"/>
        <a:ext cx="2912104" cy="1641782"/>
      </dsp:txXfrm>
    </dsp:sp>
    <dsp:sp modelId="{E21D6728-144B-4DEA-8789-009EF5806EFE}">
      <dsp:nvSpPr>
        <dsp:cNvPr id="0" name=""/>
        <dsp:cNvSpPr/>
      </dsp:nvSpPr>
      <dsp:spPr>
        <a:xfrm>
          <a:off x="294237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157 576,8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25727" y="1673740"/>
        <a:ext cx="2266703" cy="1012168"/>
      </dsp:txXfrm>
    </dsp:sp>
    <dsp:sp modelId="{6169A735-C8B8-4ADE-B9F7-55089ABF3E68}">
      <dsp:nvSpPr>
        <dsp:cNvPr id="0" name=""/>
        <dsp:cNvSpPr/>
      </dsp:nvSpPr>
      <dsp:spPr>
        <a:xfrm>
          <a:off x="360051" y="2808312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001203"/>
                <a:satOff val="-1853"/>
                <a:lumOff val="745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1001203"/>
                <a:satOff val="-1853"/>
                <a:lumOff val="745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148 982,5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91541" y="2839802"/>
        <a:ext cx="2266703" cy="1012168"/>
      </dsp:txXfrm>
    </dsp:sp>
    <dsp:sp modelId="{F7E1681C-0E2C-4795-B598-BC52A18CEA41}">
      <dsp:nvSpPr>
        <dsp:cNvPr id="0" name=""/>
        <dsp:cNvSpPr/>
      </dsp:nvSpPr>
      <dsp:spPr>
        <a:xfrm>
          <a:off x="288040" y="4104457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002405"/>
                <a:satOff val="-3705"/>
                <a:lumOff val="1489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2002405"/>
                <a:satOff val="-3705"/>
                <a:lumOff val="1489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+ 8 594,3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19530" y="4135947"/>
        <a:ext cx="2266703" cy="1012168"/>
      </dsp:txXfrm>
    </dsp:sp>
    <dsp:sp modelId="{76F112AC-163B-45A5-821F-4CA16E1844A6}">
      <dsp:nvSpPr>
        <dsp:cNvPr id="0" name=""/>
        <dsp:cNvSpPr/>
      </dsp:nvSpPr>
      <dsp:spPr>
        <a:xfrm>
          <a:off x="3133539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1 квартал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2016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3539" y="0"/>
        <a:ext cx="2912104" cy="1641782"/>
      </dsp:txXfrm>
    </dsp:sp>
    <dsp:sp modelId="{2F9D9632-25B3-490E-B9CC-DF379A24FB61}">
      <dsp:nvSpPr>
        <dsp:cNvPr id="0" name=""/>
        <dsp:cNvSpPr/>
      </dsp:nvSpPr>
      <dsp:spPr>
        <a:xfrm>
          <a:off x="3424750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3003608"/>
                <a:satOff val="-5558"/>
                <a:lumOff val="2234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3003608"/>
                <a:satOff val="-5558"/>
                <a:lumOff val="2234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174 415,2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456240" y="1673740"/>
        <a:ext cx="2266703" cy="1012168"/>
      </dsp:txXfrm>
    </dsp:sp>
    <dsp:sp modelId="{8463BF43-BF90-4F00-A6B9-9281AEBFD34E}">
      <dsp:nvSpPr>
        <dsp:cNvPr id="0" name=""/>
        <dsp:cNvSpPr/>
      </dsp:nvSpPr>
      <dsp:spPr>
        <a:xfrm>
          <a:off x="3424750" y="2882805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4004810"/>
                <a:satOff val="-7410"/>
                <a:lumOff val="2978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4004810"/>
                <a:satOff val="-7410"/>
                <a:lumOff val="2978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163 319,3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456240" y="2914295"/>
        <a:ext cx="2266703" cy="1012168"/>
      </dsp:txXfrm>
    </dsp:sp>
    <dsp:sp modelId="{E263EBC2-3D86-4D8D-A5E0-F8E9A10C4806}">
      <dsp:nvSpPr>
        <dsp:cNvPr id="0" name=""/>
        <dsp:cNvSpPr/>
      </dsp:nvSpPr>
      <dsp:spPr>
        <a:xfrm>
          <a:off x="3424750" y="4123361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5006012"/>
                <a:satOff val="-9263"/>
                <a:lumOff val="3723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5006012"/>
                <a:satOff val="-9263"/>
                <a:lumOff val="372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+ 11 095,9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456240" y="4154851"/>
        <a:ext cx="2266703" cy="1012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2304256" cy="5400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2304256" cy="1620180"/>
      </dsp:txXfrm>
    </dsp:sp>
    <dsp:sp modelId="{E21D6728-144B-4DEA-8789-009EF5806EFE}">
      <dsp:nvSpPr>
        <dsp:cNvPr id="0" name=""/>
        <dsp:cNvSpPr/>
      </dsp:nvSpPr>
      <dsp:spPr>
        <a:xfrm>
          <a:off x="144015" y="1620641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Доходы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175091" y="1651717"/>
        <a:ext cx="1954072" cy="998849"/>
      </dsp:txXfrm>
    </dsp:sp>
    <dsp:sp modelId="{6169A735-C8B8-4ADE-B9F7-55089ABF3E68}">
      <dsp:nvSpPr>
        <dsp:cNvPr id="0" name=""/>
        <dsp:cNvSpPr/>
      </dsp:nvSpPr>
      <dsp:spPr>
        <a:xfrm>
          <a:off x="144015" y="2844874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503006"/>
                <a:satOff val="-4631"/>
                <a:lumOff val="1861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2503006"/>
                <a:satOff val="-4631"/>
                <a:lumOff val="1861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Расходы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175091" y="2875950"/>
        <a:ext cx="1954072" cy="998849"/>
      </dsp:txXfrm>
    </dsp:sp>
    <dsp:sp modelId="{F7E1681C-0E2C-4795-B598-BC52A18CEA41}">
      <dsp:nvSpPr>
        <dsp:cNvPr id="0" name=""/>
        <dsp:cNvSpPr/>
      </dsp:nvSpPr>
      <dsp:spPr>
        <a:xfrm>
          <a:off x="144015" y="4069106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5006012"/>
                <a:satOff val="-9263"/>
                <a:lumOff val="3723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5006012"/>
                <a:satOff val="-9263"/>
                <a:lumOff val="372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Дефицит (-),</a:t>
          </a:r>
          <a:br>
            <a:rPr lang="ru-RU" sz="2100" kern="1200" dirty="0" smtClean="0">
              <a:solidFill>
                <a:schemeClr val="tx1"/>
              </a:solidFill>
            </a:rPr>
          </a:br>
          <a:r>
            <a:rPr lang="ru-RU" sz="2100" kern="1200" dirty="0" smtClean="0">
              <a:solidFill>
                <a:schemeClr val="tx1"/>
              </a:solidFill>
            </a:rPr>
            <a:t>Профицит (+)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175091" y="4100182"/>
        <a:ext cx="1954072" cy="9988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5A224-088C-468A-BCFA-6370762746EB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322B3-ED8A-47A7-B230-DA5C12B64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227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31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92100"/>
            <a:ext cx="109728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B1CE-22C4-4604-A570-263DCECD2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9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3200" y="390436"/>
            <a:ext cx="11430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i="1" dirty="0">
                <a:solidFill>
                  <a:srgbClr val="7030A0"/>
                </a:solidFill>
              </a:rPr>
              <a:t>Исполнение бюджета за </a:t>
            </a:r>
          </a:p>
          <a:p>
            <a:pPr algn="ctr"/>
            <a:r>
              <a:rPr lang="en-US" sz="8800" b="1" i="1" dirty="0">
                <a:solidFill>
                  <a:srgbClr val="7030A0"/>
                </a:solidFill>
              </a:rPr>
              <a:t>  </a:t>
            </a:r>
            <a:r>
              <a:rPr lang="ru-RU" sz="8800" b="1" i="1" dirty="0">
                <a:solidFill>
                  <a:srgbClr val="7030A0"/>
                </a:solidFill>
              </a:rPr>
              <a:t>1 квартал</a:t>
            </a:r>
          </a:p>
          <a:p>
            <a:pPr algn="ctr"/>
            <a:r>
              <a:rPr lang="ru-RU" sz="8800" b="1" i="1" dirty="0">
                <a:solidFill>
                  <a:srgbClr val="7030A0"/>
                </a:solidFill>
              </a:rPr>
              <a:t> 201</a:t>
            </a:r>
            <a:r>
              <a:rPr lang="en-US" sz="8800" b="1" i="1" dirty="0">
                <a:solidFill>
                  <a:srgbClr val="7030A0"/>
                </a:solidFill>
              </a:rPr>
              <a:t>6</a:t>
            </a:r>
            <a:r>
              <a:rPr lang="ru-RU" sz="8800" b="1" i="1" dirty="0">
                <a:solidFill>
                  <a:srgbClr val="7030A0"/>
                </a:solidFill>
              </a:rPr>
              <a:t> года</a:t>
            </a:r>
          </a:p>
          <a:p>
            <a:pPr algn="ctr"/>
            <a:endParaRPr lang="ru-RU" sz="88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3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105032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393700"/>
            <a:ext cx="5562601" cy="6184900"/>
          </a:xfrm>
        </p:spPr>
      </p:pic>
      <p:pic>
        <p:nvPicPr>
          <p:cNvPr id="6" name="Содержимое 5" descr="P107040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65800" y="321543"/>
            <a:ext cx="6159500" cy="3276451"/>
          </a:xfrm>
        </p:spPr>
      </p:pic>
      <p:pic>
        <p:nvPicPr>
          <p:cNvPr id="8" name="Содержимое 5" descr="P10704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800" y="3581549"/>
            <a:ext cx="6146799" cy="3276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7400"/>
            <a:ext cx="12192000" cy="6085540"/>
          </a:xfrm>
        </p:spPr>
      </p:pic>
      <p:sp>
        <p:nvSpPr>
          <p:cNvPr id="6" name="Прямоугольник 5"/>
          <p:cNvSpPr/>
          <p:nvPr/>
        </p:nvSpPr>
        <p:spPr>
          <a:xfrm>
            <a:off x="6464300" y="5197614"/>
            <a:ext cx="60960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FF00"/>
                </a:solidFill>
              </a:rPr>
              <a:t>Национальная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экономика</a:t>
            </a:r>
          </a:p>
          <a:p>
            <a:pPr lvl="1"/>
            <a:r>
              <a:rPr lang="ru-RU" dirty="0" smtClean="0"/>
              <a:t>Утверждено на год 23 973,4 тыс. руб.</a:t>
            </a:r>
          </a:p>
          <a:p>
            <a:pPr lvl="1"/>
            <a:r>
              <a:rPr lang="ru-RU" dirty="0" smtClean="0"/>
              <a:t>Исполнено за 1 квартал  3 887,5 тыс. руб.</a:t>
            </a:r>
          </a:p>
          <a:p>
            <a:pPr lvl="1"/>
            <a:r>
              <a:rPr lang="ru-RU" dirty="0" smtClean="0"/>
              <a:t>% исполнения – 16,2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1600" y="0"/>
            <a:ext cx="1209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городского округа за 1 квартал 2016 года по разделам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бюджетной классификации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7845594"/>
              </p:ext>
            </p:extLst>
          </p:nvPr>
        </p:nvGraphicFramePr>
        <p:xfrm>
          <a:off x="1003301" y="0"/>
          <a:ext cx="9728200" cy="646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13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7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" y="1"/>
            <a:ext cx="5114938" cy="2895600"/>
          </a:xfrm>
        </p:spPr>
      </p:pic>
      <p:pic>
        <p:nvPicPr>
          <p:cNvPr id="6" name="Содержимое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3829"/>
            <a:ext cx="5016500" cy="3339429"/>
          </a:xfrm>
          <a:prstGeom prst="rect">
            <a:avLst/>
          </a:prstGeom>
        </p:spPr>
      </p:pic>
      <p:pic>
        <p:nvPicPr>
          <p:cNvPr id="7" name="Picture 9" descr="P10100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676900" y="0"/>
            <a:ext cx="6515100" cy="3573463"/>
          </a:xfrm>
          <a:prstGeom prst="rect">
            <a:avLst/>
          </a:prstGeom>
          <a:noFill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195" y="3563764"/>
            <a:ext cx="4948609" cy="3294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435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3335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 Новолялинского городского округа за 1 квартал 2016 года по разделам 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4151" y="527278"/>
            <a:ext cx="4254499" cy="6223000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000" r="-1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оугольник 3"/>
          <p:cNvSpPr/>
          <p:nvPr/>
        </p:nvSpPr>
        <p:spPr>
          <a:xfrm>
            <a:off x="4622800" y="812800"/>
            <a:ext cx="7569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FFFF00"/>
                </a:solidFill>
              </a:rPr>
              <a:t>Жилищно-коммунальное хозяйство</a:t>
            </a:r>
          </a:p>
          <a:p>
            <a:pPr lvl="0"/>
            <a:endParaRPr lang="ru-RU" sz="2800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/>
              <a:t>Утверждено на год  105 897,6 тыс. руб.</a:t>
            </a:r>
            <a:endParaRPr lang="ru-RU" sz="2000" dirty="0" smtClean="0"/>
          </a:p>
          <a:p>
            <a:pPr lvl="1"/>
            <a:r>
              <a:rPr lang="ru-RU" sz="2000" b="1" dirty="0" smtClean="0"/>
              <a:t>Исполнено за 1 квартал  28 966,2 тыс. руб.</a:t>
            </a:r>
            <a:endParaRPr lang="ru-RU" sz="2000" dirty="0" smtClean="0"/>
          </a:p>
          <a:p>
            <a:pPr lvl="1"/>
            <a:r>
              <a:rPr lang="ru-RU" sz="2000" b="1" dirty="0" smtClean="0"/>
              <a:t>% исполнения – 27,4</a:t>
            </a:r>
            <a:endParaRPr lang="ru-RU" sz="2000" b="1" dirty="0"/>
          </a:p>
        </p:txBody>
      </p:sp>
      <p:pic>
        <p:nvPicPr>
          <p:cNvPr id="9" name="Рисунок 8" descr="DSCN94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700" y="2789428"/>
            <a:ext cx="5892800" cy="4068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1618730"/>
              </p:ext>
            </p:extLst>
          </p:nvPr>
        </p:nvGraphicFramePr>
        <p:xfrm>
          <a:off x="127000" y="279400"/>
          <a:ext cx="11785599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1337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6" descr="Новый дом пос. Лобва, ул.Кузнецова, 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900" y="2036947"/>
            <a:ext cx="6642100" cy="4821053"/>
          </a:xfrm>
          <a:prstGeom prst="rect">
            <a:avLst/>
          </a:prstGeom>
        </p:spPr>
      </p:pic>
      <p:pic>
        <p:nvPicPr>
          <p:cNvPr id="10" name="Рисунок 9" descr="DSCN94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"/>
            <a:ext cx="50038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1"/>
            <a:ext cx="1203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школа пос. Павд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0560"/>
            <a:ext cx="5829300" cy="3037840"/>
          </a:xfrm>
          <a:prstGeom prst="rect">
            <a:avLst/>
          </a:prstGeom>
        </p:spPr>
      </p:pic>
      <p:pic>
        <p:nvPicPr>
          <p:cNvPr id="5" name="Рисунок 4" descr="школа розовая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698500"/>
            <a:ext cx="6311900" cy="3060700"/>
          </a:xfrm>
          <a:prstGeom prst="rect">
            <a:avLst/>
          </a:prstGeom>
        </p:spPr>
      </p:pic>
      <p:pic>
        <p:nvPicPr>
          <p:cNvPr id="6" name="Рисунок 5" descr="д.с.Берез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3900" y="3733800"/>
            <a:ext cx="6388100" cy="31242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695700"/>
            <a:ext cx="56261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100" dirty="0" smtClean="0">
                <a:solidFill>
                  <a:srgbClr val="FFFF00"/>
                </a:solidFill>
              </a:rPr>
              <a:t>Образование</a:t>
            </a:r>
          </a:p>
          <a:p>
            <a:pPr lvl="0"/>
            <a:endParaRPr lang="ru-RU" sz="4100" b="1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Утверждено на год 451 448,5 тыс. руб.</a:t>
            </a:r>
          </a:p>
          <a:p>
            <a:pPr lvl="1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Исполнено за 1 квартал 80 962,0 тыс.руб.</a:t>
            </a:r>
          </a:p>
          <a:p>
            <a:pPr lvl="1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% исполнения – 17,9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683099"/>
              </p:ext>
            </p:extLst>
          </p:nvPr>
        </p:nvGraphicFramePr>
        <p:xfrm>
          <a:off x="0" y="114300"/>
          <a:ext cx="11937999" cy="656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3087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" y="838201"/>
            <a:ext cx="5892799" cy="6019800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0" r="-40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6096000" y="1040081"/>
            <a:ext cx="6096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Культура</a:t>
            </a:r>
          </a:p>
          <a:p>
            <a:pPr lvl="0" algn="ctr"/>
            <a:endParaRPr lang="ru-RU" sz="2800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/>
              <a:t>Утверждено на год  47 380,0 тыс. руб.</a:t>
            </a:r>
            <a:endParaRPr lang="ru-RU" sz="2000" dirty="0" smtClean="0"/>
          </a:p>
          <a:p>
            <a:pPr lvl="1"/>
            <a:r>
              <a:rPr lang="ru-RU" sz="2000" b="1" dirty="0" smtClean="0"/>
              <a:t>Исполнено</a:t>
            </a:r>
            <a:r>
              <a:rPr lang="ru-RU" sz="2000" dirty="0" smtClean="0"/>
              <a:t> </a:t>
            </a:r>
            <a:r>
              <a:rPr lang="ru-RU" sz="2000" b="1" dirty="0" smtClean="0"/>
              <a:t>за 1 квартал 9 602,7 тыс.руб.</a:t>
            </a:r>
          </a:p>
          <a:p>
            <a:pPr lvl="1"/>
            <a:r>
              <a:rPr lang="ru-RU" sz="2000" b="1" dirty="0" smtClean="0"/>
              <a:t>% исполнения – 20,3</a:t>
            </a:r>
            <a:endParaRPr lang="ru-RU" sz="2000" b="1" dirty="0"/>
          </a:p>
        </p:txBody>
      </p:sp>
      <p:pic>
        <p:nvPicPr>
          <p:cNvPr id="10" name="Рисунок 9" descr="XIX Областной фестиваль-конкурс детского и юношеского творчества Серебряное копытц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654" y="3035300"/>
            <a:ext cx="6342346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42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674621051"/>
              </p:ext>
            </p:extLst>
          </p:nvPr>
        </p:nvGraphicFramePr>
        <p:xfrm>
          <a:off x="4439816" y="1052736"/>
          <a:ext cx="60486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1775520" y="1052736"/>
          <a:ext cx="23042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75520" y="260649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городского округа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квартал  2016 года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64352" y="103008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646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08694"/>
              </p:ext>
            </p:extLst>
          </p:nvPr>
        </p:nvGraphicFramePr>
        <p:xfrm>
          <a:off x="241300" y="254000"/>
          <a:ext cx="11658599" cy="643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5004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сероссийский инструментальный конкурс лГитарный ренессанс¬ г. Курга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24400" cy="4165600"/>
          </a:xfrm>
          <a:prstGeom prst="rect">
            <a:avLst/>
          </a:prstGeom>
        </p:spPr>
      </p:pic>
      <p:pic>
        <p:nvPicPr>
          <p:cNvPr id="3" name="Рисунок 2" descr="Золотая туфелька 2016 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73400"/>
            <a:ext cx="4622800" cy="3784600"/>
          </a:xfrm>
          <a:prstGeom prst="rect">
            <a:avLst/>
          </a:prstGeom>
        </p:spPr>
      </p:pic>
      <p:pic>
        <p:nvPicPr>
          <p:cNvPr id="4" name="Рисунок 3" descr="Концерт вокальной музык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700" y="0"/>
            <a:ext cx="7607300" cy="3630937"/>
          </a:xfrm>
          <a:prstGeom prst="rect">
            <a:avLst/>
          </a:prstGeom>
        </p:spPr>
      </p:pic>
      <p:pic>
        <p:nvPicPr>
          <p:cNvPr id="7" name="Рисунок 6" descr="Маслениц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0100" y="3124200"/>
            <a:ext cx="75819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9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лияние культур г.Казань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62600" cy="4902200"/>
          </a:xfrm>
          <a:prstGeom prst="rect">
            <a:avLst/>
          </a:prstGeom>
        </p:spPr>
      </p:pic>
      <p:pic>
        <p:nvPicPr>
          <p:cNvPr id="6" name="Рисунок 5" descr="Юный пианист Северного Урала 20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0" y="3213100"/>
            <a:ext cx="5816600" cy="364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6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100" y="1"/>
            <a:ext cx="12026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419100"/>
            <a:ext cx="4856939" cy="64389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71600" y="1199874"/>
            <a:ext cx="6667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FF00"/>
                </a:solidFill>
              </a:rPr>
              <a:t>Социальная политика</a:t>
            </a:r>
          </a:p>
          <a:p>
            <a:pPr lvl="0"/>
            <a:endParaRPr lang="ru-RU" sz="2400" b="1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/>
              <a:t>Утверждено на год  64 232,9 тыс. руб.</a:t>
            </a:r>
          </a:p>
          <a:p>
            <a:pPr lvl="1"/>
            <a:r>
              <a:rPr lang="ru-RU" sz="2000" b="1" dirty="0" smtClean="0"/>
              <a:t>Исполнение  за 1 квартал  18 184,0 тыс. руб.</a:t>
            </a:r>
          </a:p>
          <a:p>
            <a:pPr lvl="1"/>
            <a:r>
              <a:rPr lang="ru-RU" sz="2000" b="1" dirty="0" smtClean="0"/>
              <a:t>% исполнения – 28,3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599" y="520701"/>
            <a:ext cx="4838701" cy="633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6716327"/>
              </p:ext>
            </p:extLst>
          </p:nvPr>
        </p:nvGraphicFramePr>
        <p:xfrm>
          <a:off x="0" y="0"/>
          <a:ext cx="120904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4604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</a:p>
        </p:txBody>
      </p:sp>
      <p:pic>
        <p:nvPicPr>
          <p:cNvPr id="4" name="Рисунок 3" descr="лыжня России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700"/>
            <a:ext cx="12192000" cy="59563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911592"/>
            <a:ext cx="6921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FF00"/>
                </a:solidFill>
              </a:rPr>
              <a:t>Физическая культура и спорт</a:t>
            </a:r>
          </a:p>
          <a:p>
            <a:pPr lvl="0"/>
            <a:endParaRPr lang="ru-RU" sz="2400" b="1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/>
              <a:t>Утверждено на год  10 662,3 тыс. руб.</a:t>
            </a:r>
            <a:endParaRPr lang="ru-RU" sz="2000" dirty="0" smtClean="0"/>
          </a:p>
          <a:p>
            <a:pPr lvl="1"/>
            <a:r>
              <a:rPr lang="ru-RU" sz="2000" b="1" dirty="0" smtClean="0"/>
              <a:t>Исполнение  за 1 квартал  2 192,0 тыс. руб.</a:t>
            </a:r>
          </a:p>
          <a:p>
            <a:pPr lvl="1"/>
            <a:r>
              <a:rPr lang="ru-RU" sz="2000" b="1" dirty="0" smtClean="0"/>
              <a:t>% исполнения – 20,6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итбол среди женщин 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43600" cy="6101795"/>
          </a:xfrm>
          <a:prstGeom prst="rect">
            <a:avLst/>
          </a:prstGeom>
        </p:spPr>
      </p:pic>
      <p:pic>
        <p:nvPicPr>
          <p:cNvPr id="3" name="Рисунок 2" descr="турнир по волейболу 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100" y="0"/>
            <a:ext cx="5930900" cy="3873500"/>
          </a:xfrm>
          <a:prstGeom prst="rect">
            <a:avLst/>
          </a:prstGeom>
        </p:spPr>
      </p:pic>
      <p:pic>
        <p:nvPicPr>
          <p:cNvPr id="4" name="Рисунок 3" descr="заряд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700" y="3073399"/>
            <a:ext cx="5956300" cy="3784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707886"/>
            <a:ext cx="12178748" cy="61501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938981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b="1" dirty="0">
                <a:solidFill>
                  <a:srgbClr val="FFFF00"/>
                </a:solidFill>
              </a:rPr>
              <a:t>Средства массовой </a:t>
            </a:r>
            <a:r>
              <a:rPr lang="ru-RU" sz="2000" b="1" dirty="0" smtClean="0">
                <a:solidFill>
                  <a:srgbClr val="FFFF00"/>
                </a:solidFill>
              </a:rPr>
              <a:t>информации</a:t>
            </a:r>
            <a:endParaRPr lang="en-US" sz="2000" b="1" dirty="0" smtClean="0">
              <a:solidFill>
                <a:srgbClr val="FFFF00"/>
              </a:solidFill>
            </a:endParaRPr>
          </a:p>
          <a:p>
            <a:pPr lvl="0" algn="ctr"/>
            <a:endParaRPr lang="ru-RU" sz="2000" b="1" dirty="0">
              <a:solidFill>
                <a:srgbClr val="FFFF00"/>
              </a:solidFill>
            </a:endParaRPr>
          </a:p>
          <a:p>
            <a:pPr lvl="1"/>
            <a:r>
              <a:rPr lang="ru-RU" sz="2000" b="1" dirty="0"/>
              <a:t>Утверждено на год  350,0 тыс. руб.</a:t>
            </a:r>
          </a:p>
          <a:p>
            <a:pPr lvl="1"/>
            <a:r>
              <a:rPr lang="ru-RU" sz="2000" b="1" dirty="0"/>
              <a:t>Исполнение  за 1 квартал  69,7 тыс. руб.</a:t>
            </a:r>
          </a:p>
          <a:p>
            <a:pPr lvl="1"/>
            <a:r>
              <a:rPr lang="ru-RU" sz="2000" b="1" dirty="0"/>
              <a:t>% исполнения – 20,0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75520" y="188641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Расходы бюджета муниципального района за 9 месяцев 2015 года по разделам бюджетной классификации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863952916"/>
              </p:ext>
            </p:extLst>
          </p:nvPr>
        </p:nvGraphicFramePr>
        <p:xfrm>
          <a:off x="825500" y="1643050"/>
          <a:ext cx="1040130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01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428230"/>
            <a:ext cx="117475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года бюджет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городского округа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исполняется в программном формате на основе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муниципальных программ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На их реализацию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квартале  2016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 направлено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107 938,0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составляет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18,3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% от годовых назначений.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61919899"/>
              </p:ext>
            </p:extLst>
          </p:nvPr>
        </p:nvGraphicFramePr>
        <p:xfrm>
          <a:off x="6816080" y="2082800"/>
          <a:ext cx="4766320" cy="453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2566208943"/>
              </p:ext>
            </p:extLst>
          </p:nvPr>
        </p:nvGraphicFramePr>
        <p:xfrm>
          <a:off x="479376" y="2019301"/>
          <a:ext cx="6251624" cy="4627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992568" y="1466975"/>
            <a:ext cx="108012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29495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1334" y="157142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Исполнение доходов за </a:t>
            </a:r>
            <a:r>
              <a:rPr lang="ru-RU" sz="2400" dirty="0" smtClean="0"/>
              <a:t>1 квартал 2016 </a:t>
            </a:r>
            <a:r>
              <a:rPr lang="ru-RU" sz="2400" dirty="0"/>
              <a:t>года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017843443"/>
              </p:ext>
            </p:extLst>
          </p:nvPr>
        </p:nvGraphicFramePr>
        <p:xfrm>
          <a:off x="698500" y="719666"/>
          <a:ext cx="10845800" cy="5985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798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104502"/>
              </p:ext>
            </p:extLst>
          </p:nvPr>
        </p:nvGraphicFramePr>
        <p:xfrm>
          <a:off x="0" y="508003"/>
          <a:ext cx="12192000" cy="6454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075"/>
                <a:gridCol w="8333606"/>
                <a:gridCol w="1154893"/>
                <a:gridCol w="1036780"/>
                <a:gridCol w="1128646"/>
              </a:tblGrid>
              <a:tr h="7403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 п/п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 муниципальной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Годовой план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Исполнено</a:t>
                      </a:r>
                      <a:r>
                        <a:rPr lang="ru-RU" sz="1400" baseline="0" dirty="0" smtClean="0"/>
                        <a:t> на</a:t>
                      </a:r>
                      <a:r>
                        <a:rPr lang="ru-RU" sz="1400" dirty="0" smtClean="0"/>
                        <a:t> 1.04.16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% исполнения</a:t>
                      </a:r>
                      <a:endParaRPr lang="ru-RU" sz="1400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«Защита населения и территории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от чрезвычайных ситуаций, обеспечение пожарной безопасности, безопасности на водных объектах, гражданская оборона 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400" b="1" dirty="0" smtClean="0"/>
                        <a:t>3964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400" b="1" dirty="0" smtClean="0"/>
                        <a:t>810,2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400" b="1" dirty="0" smtClean="0"/>
                        <a:t>20,4</a:t>
                      </a:r>
                      <a:endParaRPr lang="ru-RU" sz="1400" b="1" dirty="0"/>
                    </a:p>
                  </a:txBody>
                  <a:tcPr/>
                </a:tc>
              </a:tr>
              <a:tr h="390713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муниципальной службы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1321,6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</a:p>
                  </a:txBody>
                  <a:tcPr/>
                </a:tc>
              </a:tr>
              <a:tr h="53723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3.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транспорта, дорожного хозяйства, связи и информационных технологий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21537,5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3844,1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17,8</a:t>
                      </a:r>
                      <a:endParaRPr lang="ru-RU" sz="1400" b="1" dirty="0"/>
                    </a:p>
                  </a:txBody>
                  <a:tcPr/>
                </a:tc>
              </a:tr>
              <a:tr h="39585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4.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муниципальной собственностью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700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81,9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11,7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5.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и развитие малого и среднего предпринимательства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360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</a:tr>
              <a:tr h="32671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6.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«Реализация основных направлений в строительном комплексе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1950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7.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жилищно-коммунального хозяйства и повышение энергетической эффективности 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37349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7965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21,3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8.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«Обеспечение жильем молодых семей на территории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387,9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9.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здравоохранения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149,4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31,2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20,9</a:t>
                      </a:r>
                      <a:endParaRPr lang="ru-RU" sz="14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10.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населения и мероприятия профилактической направленности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772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93,2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12,1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11.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системы образования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436 601,1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77450,4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17,7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12.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культуры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64883,7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13577,1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20,9</a:t>
                      </a:r>
                      <a:endParaRPr lang="ru-RU" sz="14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13.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физической культуры, спорта и молодежной политики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11385,3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2214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19,4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14.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муниципальными финансами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9263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1870,9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20,2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4000" y="1"/>
            <a:ext cx="11760200" cy="507999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Исполнение по муниципальным программам</a:t>
            </a:r>
            <a:r>
              <a:rPr lang="en-US" sz="2000" b="1" dirty="0" smtClean="0"/>
              <a:t> </a:t>
            </a:r>
            <a:r>
              <a:rPr lang="ru-RU" sz="2000" b="1" dirty="0" smtClean="0"/>
              <a:t>за 1 квартал 2016 ГОДА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293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23572780"/>
              </p:ext>
            </p:extLst>
          </p:nvPr>
        </p:nvGraphicFramePr>
        <p:xfrm>
          <a:off x="152400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Расходы по ГРБС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867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153379"/>
              </p:ext>
            </p:extLst>
          </p:nvPr>
        </p:nvGraphicFramePr>
        <p:xfrm>
          <a:off x="0" y="914395"/>
          <a:ext cx="12191999" cy="59436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6552"/>
                <a:gridCol w="1765764"/>
                <a:gridCol w="2381787"/>
                <a:gridCol w="2023894"/>
                <a:gridCol w="2515215"/>
                <a:gridCol w="2068787"/>
              </a:tblGrid>
              <a:tr h="134003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КОСГУ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 2016г.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Кассовые расходы за 1 квартал 2016 год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% исполнения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Кассовые расходы за 1 квартал  2015 год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Отклонения кассовых расходов за 2015 и 2016 гг. (гр.3-гр.5)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123 845.7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23 958.5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19.3%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23 801.0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+157.5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103.5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15.3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14.8%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15.3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37 616.3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8 101.4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21.5%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7 962.9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+138.5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2 292.8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433.9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18.9%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403.5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+30.4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383.0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6.4%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48.4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-24.0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6 932.8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2 134.5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30.8%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3 081.9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-947.4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-3.0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13 798.8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1 295.7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9.4%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677.6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+618.1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21 999.7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1 379.0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6.3%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2 288.5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-909.5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5.7%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-0.6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471 453.7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98 343.4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20.9%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87 586.5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+10 756.9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2 770.0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555.8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20.1%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563.7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-7.9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52 033.0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15 689.4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30.2%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12 474.9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+3 214.5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9 326.2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1 609.6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17.3%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1 569.1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290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17 323.8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7 149.9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41.3%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4 957.1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+2 192.8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10 459.7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40.8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0.4%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1 623.1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-1 582.3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340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10 618.4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2 587.3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24.4%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1 925.0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+662.3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Итого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780 964.4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163 319.3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20.9%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148 982.5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+14 336.8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149136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Сравнительный анализ фактического исполнения расходных обязательств по операциям сектора государственного управления (КОСГУ) в сравнении с  аналогичным периодом  прошлого  года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69943657"/>
              </p:ext>
            </p:extLst>
          </p:nvPr>
        </p:nvGraphicFramePr>
        <p:xfrm>
          <a:off x="0" y="546100"/>
          <a:ext cx="11925406" cy="631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6" name="Rectangle 3"/>
          <p:cNvSpPr>
            <a:spLocks noGrp="1" noChangeArrowheads="1"/>
          </p:cNvSpPr>
          <p:nvPr>
            <p:ph type="title" idx="4294967295"/>
          </p:nvPr>
        </p:nvSpPr>
        <p:spPr>
          <a:xfrm rot="10800000" flipV="1">
            <a:off x="0" y="0"/>
            <a:ext cx="11861800" cy="7747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/>
              <a:t>Доля налоговых и неналоговых поступлений в собственных доходах</a:t>
            </a:r>
          </a:p>
        </p:txBody>
      </p:sp>
    </p:spTree>
    <p:extLst>
      <p:ext uri="{BB962C8B-B14F-4D97-AF65-F5344CB8AC3E}">
        <p14:creationId xmlns:p14="http://schemas.microsoft.com/office/powerpoint/2010/main" val="226837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516770564"/>
              </p:ext>
            </p:extLst>
          </p:nvPr>
        </p:nvGraphicFramePr>
        <p:xfrm>
          <a:off x="0" y="0"/>
          <a:ext cx="12192000" cy="674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99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4 .Сбор руководящего состава ГО.JPG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0" y="1003300"/>
            <a:ext cx="12192000" cy="6121400"/>
          </a:xfrm>
        </p:spPr>
      </p:pic>
      <p:sp useBgFill="1">
        <p:nvSpPr>
          <p:cNvPr id="4" name="Прямоугольник 3"/>
          <p:cNvSpPr/>
          <p:nvPr/>
        </p:nvSpPr>
        <p:spPr>
          <a:xfrm>
            <a:off x="6096000" y="5486400"/>
            <a:ext cx="6096000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dirty="0" smtClean="0">
                <a:solidFill>
                  <a:srgbClr val="FFFF00"/>
                </a:solidFill>
              </a:rPr>
              <a:t>Общегосударственные вопросы</a:t>
            </a:r>
          </a:p>
          <a:p>
            <a:pPr lvl="1" algn="just"/>
            <a:r>
              <a:rPr lang="ru-RU" sz="1600" b="1" dirty="0" smtClean="0"/>
              <a:t>Утверждено на год 70 731,4 тыс.руб.</a:t>
            </a:r>
          </a:p>
          <a:p>
            <a:pPr lvl="1" algn="just"/>
            <a:r>
              <a:rPr lang="ru-RU" sz="1600" b="1" dirty="0" smtClean="0"/>
              <a:t>Исполнено за 1 квартал   18 385,0 тыс. руб.</a:t>
            </a:r>
          </a:p>
          <a:p>
            <a:pPr lvl="1" algn="just"/>
            <a:r>
              <a:rPr lang="ru-RU" sz="1600" b="1" dirty="0" smtClean="0"/>
              <a:t>% исполнения – 26</a:t>
            </a:r>
            <a:r>
              <a:rPr lang="en-US" sz="1600" b="1" dirty="0" smtClean="0"/>
              <a:t>,0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8312425"/>
              </p:ext>
            </p:extLst>
          </p:nvPr>
        </p:nvGraphicFramePr>
        <p:xfrm>
          <a:off x="609600" y="292100"/>
          <a:ext cx="109728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038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876300"/>
            <a:ext cx="8001000" cy="5981700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00" r="-22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разделам 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03096" y="821636"/>
            <a:ext cx="37371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FFFF00"/>
                </a:solidFill>
              </a:rPr>
              <a:t>Национальная оборона  (военно-учетные столы)</a:t>
            </a:r>
          </a:p>
          <a:p>
            <a:pPr lvl="0" algn="ctr"/>
            <a:endParaRPr lang="ru-RU" sz="2800" dirty="0" smtClean="0">
              <a:solidFill>
                <a:srgbClr val="FFFF00"/>
              </a:solidFill>
            </a:endParaRPr>
          </a:p>
          <a:p>
            <a:pPr lvl="1"/>
            <a:r>
              <a:rPr lang="ru-RU" sz="2800" b="1" dirty="0" smtClean="0"/>
              <a:t>Утверждено на год  1 062,9 тыс. руб.</a:t>
            </a:r>
            <a:endParaRPr lang="ru-RU" sz="2800" dirty="0" smtClean="0"/>
          </a:p>
          <a:p>
            <a:pPr lvl="1"/>
            <a:r>
              <a:rPr lang="ru-RU" sz="2800" b="1" dirty="0" smtClean="0"/>
              <a:t>Исполнено за 1 квартал   235,1 тыс. руб.</a:t>
            </a:r>
            <a:endParaRPr lang="ru-RU" sz="2800" dirty="0" smtClean="0"/>
          </a:p>
          <a:p>
            <a:pPr lvl="1"/>
            <a:r>
              <a:rPr lang="ru-RU" sz="2800" b="1" dirty="0" smtClean="0"/>
              <a:t>% исполнения – 22,1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бюджетной классификации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48300" y="749300"/>
            <a:ext cx="6743700" cy="6108700"/>
          </a:xfrm>
          <a:prstGeom prst="roundRect">
            <a:avLst>
              <a:gd name="adj" fmla="val 1000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317500" y="1154380"/>
            <a:ext cx="42545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FFFF00"/>
                </a:solidFill>
              </a:rPr>
              <a:t>Национальная безопасность и правоохранительная деятельность</a:t>
            </a:r>
          </a:p>
          <a:p>
            <a:pPr lvl="0" algn="ctr"/>
            <a:endParaRPr lang="ru-RU" sz="2800" dirty="0" smtClean="0">
              <a:solidFill>
                <a:srgbClr val="FFFF00"/>
              </a:solidFill>
            </a:endParaRPr>
          </a:p>
          <a:p>
            <a:pPr lvl="1" algn="ctr"/>
            <a:r>
              <a:rPr lang="ru-RU" sz="2000" b="1" dirty="0" smtClean="0"/>
              <a:t>Утверждено на год  4 218,5 тыс. руб.</a:t>
            </a:r>
            <a:endParaRPr lang="ru-RU" sz="2000" dirty="0" smtClean="0"/>
          </a:p>
          <a:p>
            <a:pPr lvl="1" algn="ctr"/>
            <a:r>
              <a:rPr lang="ru-RU" sz="2000" b="1" dirty="0" smtClean="0"/>
              <a:t>Исполнено за 1 квартал   834,7 тыс. руб.</a:t>
            </a:r>
            <a:endParaRPr lang="ru-RU" sz="2000" dirty="0" smtClean="0"/>
          </a:p>
          <a:p>
            <a:pPr lvl="1" algn="ctr"/>
            <a:r>
              <a:rPr lang="ru-RU" sz="2000" b="1" dirty="0" smtClean="0"/>
              <a:t>% исполнения – 19,8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627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2263</TotalTime>
  <Words>1139</Words>
  <Application>Microsoft Office PowerPoint</Application>
  <PresentationFormat>Широкоэкранный</PresentationFormat>
  <Paragraphs>325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Доля налоговых и неналоговых поступлений в собственных доходах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по муниципальным программам за 1 квартал 2016 ГОДА</vt:lpstr>
      <vt:lpstr>Расходы по ГРБС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NFU02PC</dc:creator>
  <cp:lastModifiedBy>NFU02PC</cp:lastModifiedBy>
  <cp:revision>102</cp:revision>
  <cp:lastPrinted>2016-04-20T06:35:39Z</cp:lastPrinted>
  <dcterms:created xsi:type="dcterms:W3CDTF">2016-04-14T09:06:10Z</dcterms:created>
  <dcterms:modified xsi:type="dcterms:W3CDTF">2016-04-27T03:11:10Z</dcterms:modified>
</cp:coreProperties>
</file>