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charts/colors6.xml" ContentType="application/vnd.ms-office.chartcolor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style11.xml" ContentType="application/vnd.ms-office.chartstyl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charts/chart7.xml" ContentType="application/vnd.openxmlformats-officedocument.drawingml.chart+xml"/>
  <Override PartName="/ppt/charts/style9.xml" ContentType="application/vnd.ms-office.chart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Default Extension="png" ContentType="image/png"/>
  <Override PartName="/ppt/diagrams/quickStyle5.xml" ContentType="application/vnd.openxmlformats-officedocument.drawingml.diagramStyle+xml"/>
  <Override PartName="/ppt/notesSlides/notesSlide3.xml" ContentType="application/vnd.openxmlformats-officedocument.presentationml.notesSlide+xml"/>
  <Override PartName="/ppt/charts/colors9.xml" ContentType="application/vnd.ms-office.chartcolorstyl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charts/colors5.xml" ContentType="application/vnd.ms-office.chartcolorstyle+xml"/>
  <Override PartName="/ppt/charts/style10.xml" ContentType="application/vnd.ms-office.chart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charts/colors1.xml" ContentType="application/vnd.ms-office.chartcolorstyle+xml"/>
  <Override PartName="/ppt/charts/colors11.xml" ContentType="application/vnd.ms-office.chartcolor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data5.xml" ContentType="application/vnd.openxmlformats-officedocument.drawingml.diagramData+xml"/>
  <Override PartName="/ppt/charts/style8.xml" ContentType="application/vnd.ms-office.chartstyle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charts/style6.xml" ContentType="application/vnd.ms-office.chart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charts/style4.xml" ContentType="application/vnd.ms-office.chartstyle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charts/colors8.xml" ContentType="application/vnd.ms-office.chartcolor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style7.xml" ContentType="application/vnd.ms-office.chartstyle+xml"/>
  <Override PartName="/ppt/charts/colors10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9" r:id="rId1"/>
  </p:sldMasterIdLst>
  <p:notesMasterIdLst>
    <p:notesMasterId r:id="rId35"/>
  </p:notesMasterIdLst>
  <p:sldIdLst>
    <p:sldId id="256" r:id="rId2"/>
    <p:sldId id="258" r:id="rId3"/>
    <p:sldId id="313" r:id="rId4"/>
    <p:sldId id="312" r:id="rId5"/>
    <p:sldId id="259" r:id="rId6"/>
    <p:sldId id="267" r:id="rId7"/>
    <p:sldId id="305" r:id="rId8"/>
    <p:sldId id="306" r:id="rId9"/>
    <p:sldId id="268" r:id="rId10"/>
    <p:sldId id="307" r:id="rId11"/>
    <p:sldId id="299" r:id="rId12"/>
    <p:sldId id="286" r:id="rId13"/>
    <p:sldId id="274" r:id="rId14"/>
    <p:sldId id="288" r:id="rId15"/>
    <p:sldId id="300" r:id="rId16"/>
    <p:sldId id="289" r:id="rId17"/>
    <p:sldId id="301" r:id="rId18"/>
    <p:sldId id="291" r:id="rId19"/>
    <p:sldId id="302" r:id="rId20"/>
    <p:sldId id="279" r:id="rId21"/>
    <p:sldId id="303" r:id="rId22"/>
    <p:sldId id="308" r:id="rId23"/>
    <p:sldId id="294" r:id="rId24"/>
    <p:sldId id="304" r:id="rId25"/>
    <p:sldId id="297" r:id="rId26"/>
    <p:sldId id="264" r:id="rId27"/>
    <p:sldId id="265" r:id="rId28"/>
    <p:sldId id="270" r:id="rId29"/>
    <p:sldId id="269" r:id="rId30"/>
    <p:sldId id="298" r:id="rId31"/>
    <p:sldId id="309" r:id="rId32"/>
    <p:sldId id="310" r:id="rId33"/>
    <p:sldId id="311" r:id="rId34"/>
  </p:sldIdLst>
  <p:sldSz cx="12192000" cy="6858000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4660"/>
  </p:normalViewPr>
  <p:slideViewPr>
    <p:cSldViewPr snapToGrid="0">
      <p:cViewPr varScale="1">
        <p:scale>
          <a:sx n="69" d="100"/>
          <a:sy n="69" d="100"/>
        </p:scale>
        <p:origin x="-57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1"/>
              <c:layout>
                <c:manualLayout>
                  <c:x val="3.9222463995279282E-2"/>
                  <c:y val="-0.12748670466463538"/>
                </c:manualLayout>
              </c:layout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207398.8</c:v>
                </c:pt>
                <c:pt idx="1">
                  <c:v>18537</c:v>
                </c:pt>
                <c:pt idx="2">
                  <c:v>678518.8</c:v>
                </c:pt>
              </c:numCache>
            </c:numRef>
          </c:val>
        </c:ser>
        <c:dLbls/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53590059055118"/>
          <c:y val="0.93878734382459761"/>
          <c:w val="0.8080319881889767"/>
          <c:h val="4.7150157040467704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bg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Лист1!$A$2:$A$8</c:f>
              <c:strCache>
                <c:ptCount val="7"/>
                <c:pt idx="0">
                  <c:v>Выплаты доп. Пенсий</c:v>
                </c:pt>
                <c:pt idx="1">
                  <c:v>Выплаты почетным гражданам</c:v>
                </c:pt>
                <c:pt idx="2">
                  <c:v>Субсидии на оплату жилья</c:v>
                </c:pt>
                <c:pt idx="3">
                  <c:v>Монетизация РФ</c:v>
                </c:pt>
                <c:pt idx="4">
                  <c:v>Монетизация СО</c:v>
                </c:pt>
                <c:pt idx="5">
                  <c:v>Поддержка общ.организаций</c:v>
                </c:pt>
                <c:pt idx="6">
                  <c:v>Обеспечение молодых семей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5798.3</c:v>
                </c:pt>
                <c:pt idx="1">
                  <c:v>120.4</c:v>
                </c:pt>
                <c:pt idx="2">
                  <c:v>6917.5</c:v>
                </c:pt>
                <c:pt idx="3">
                  <c:v>9476.1</c:v>
                </c:pt>
                <c:pt idx="4">
                  <c:v>31671.9</c:v>
                </c:pt>
                <c:pt idx="5">
                  <c:v>74</c:v>
                </c:pt>
                <c:pt idx="6">
                  <c:v>581.5</c:v>
                </c:pt>
              </c:numCache>
            </c:numRef>
          </c:val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Y val="60"/>
      <c:perspective val="30"/>
    </c:view3D>
    <c:plotArea>
      <c:layout/>
      <c:area3D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Дума НГО -0,2%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1849.6</c:v>
                </c:pt>
                <c:pt idx="1">
                  <c:v>1849.6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Контрольный орган - 0,3%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2792.5</c:v>
                </c:pt>
                <c:pt idx="1">
                  <c:v>2792.5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Фин.управление - 1%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8154.3</c:v>
                </c:pt>
                <c:pt idx="1">
                  <c:v>8154.3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Отдел культуры - 10,1%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85527.7</c:v>
                </c:pt>
                <c:pt idx="1">
                  <c:v>85527.7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Администрация НГО -39,4%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331950.2</c:v>
                </c:pt>
                <c:pt idx="1">
                  <c:v>331950.2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Управление образованием - 49%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413514.4</c:v>
                </c:pt>
                <c:pt idx="1">
                  <c:v>413514.4</c:v>
                </c:pt>
              </c:numCache>
            </c:numRef>
          </c:val>
        </c:ser>
        <c:dLbls/>
        <c:axId val="125854080"/>
        <c:axId val="125855616"/>
        <c:axId val="124253952"/>
      </c:area3DChart>
      <c:catAx>
        <c:axId val="125854080"/>
        <c:scaling>
          <c:orientation val="minMax"/>
        </c:scaling>
        <c:axPos val="b"/>
        <c:numFmt formatCode="General" sourceLinked="1"/>
        <c:tickLblPos val="nextTo"/>
        <c:crossAx val="125855616"/>
        <c:crosses val="autoZero"/>
        <c:auto val="1"/>
        <c:lblAlgn val="ctr"/>
        <c:lblOffset val="100"/>
      </c:catAx>
      <c:valAx>
        <c:axId val="12585561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25854080"/>
        <c:crosses val="autoZero"/>
        <c:crossBetween val="midCat"/>
      </c:valAx>
      <c:serAx>
        <c:axId val="124253952"/>
        <c:scaling>
          <c:orientation val="minMax"/>
        </c:scaling>
        <c:delete val="1"/>
        <c:axPos val="b"/>
        <c:tickLblPos val="none"/>
        <c:crossAx val="125855616"/>
        <c:crosses val="autoZero"/>
      </c:serAx>
    </c:plotArea>
    <c:legend>
      <c:legendPos val="r"/>
      <c:layout>
        <c:manualLayout>
          <c:xMode val="edge"/>
          <c:yMode val="edge"/>
          <c:x val="0.65693744531933518"/>
          <c:y val="0"/>
          <c:w val="0.33472922134733163"/>
          <c:h val="0.9636158645429268"/>
        </c:manualLayout>
      </c:layout>
      <c:txPr>
        <a:bodyPr/>
        <a:lstStyle/>
        <a:p>
          <a:pPr>
            <a:defRPr sz="2000" b="1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Новолялинский ГО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901766.6</c:v>
                </c:pt>
                <c:pt idx="1">
                  <c:v>843788.7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Сосьвинский ГО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501964</c:v>
                </c:pt>
                <c:pt idx="1">
                  <c:v>520063.2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Верхотурский ГО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510181.2</c:v>
                </c:pt>
                <c:pt idx="1">
                  <c:v>592975.69999999972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Нижнетуринский ГО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808097.5</c:v>
                </c:pt>
                <c:pt idx="1">
                  <c:v>843661.7</c:v>
                </c:pt>
              </c:numCache>
            </c:numRef>
          </c:val>
        </c:ser>
        <c:dLbls/>
        <c:gapWidth val="219"/>
        <c:overlap val="-27"/>
        <c:axId val="126399616"/>
        <c:axId val="126401152"/>
      </c:barChart>
      <c:catAx>
        <c:axId val="12639961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6401152"/>
        <c:crosses val="autoZero"/>
        <c:auto val="1"/>
        <c:lblAlgn val="ctr"/>
        <c:lblOffset val="100"/>
      </c:catAx>
      <c:valAx>
        <c:axId val="12640115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639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hPercent val="100"/>
      <c:depthPercent val="100"/>
      <c:perspective val="30"/>
    </c:view3D>
    <c:floor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floor>
    <c:sideWall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sideWall>
    <c:backWall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0044570927655592E-2"/>
          <c:y val="0"/>
          <c:w val="0.69285657110540744"/>
          <c:h val="0.92460638140482954"/>
        </c:manualLayout>
      </c:layout>
      <c:area3DChart>
        <c:grouping val="stacked"/>
        <c:ser>
          <c:idx val="1"/>
          <c:order val="0"/>
          <c:tx>
            <c:strRef>
              <c:f>Sheet1!$A$2</c:f>
              <c:strCache>
                <c:ptCount val="1"/>
                <c:pt idx="0">
                  <c:v>НДФЛ - 83,7 %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val>
            <c:numRef>
              <c:f>Sheet1!$B$2:$C$2</c:f>
              <c:numCache>
                <c:formatCode>General</c:formatCode>
                <c:ptCount val="2"/>
                <c:pt idx="0">
                  <c:v>189190.6</c:v>
                </c:pt>
                <c:pt idx="1">
                  <c:v>189190.6</c:v>
                </c:pt>
              </c:numCache>
            </c:numRef>
          </c:val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Налог на имущество -  1,2 % 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val>
            <c:numRef>
              <c:f>Sheet1!$B$3:$C$3</c:f>
              <c:numCache>
                <c:formatCode>General</c:formatCode>
                <c:ptCount val="2"/>
                <c:pt idx="0">
                  <c:v>2626.7</c:v>
                </c:pt>
                <c:pt idx="1">
                  <c:v>2626.7</c:v>
                </c:pt>
              </c:numCache>
            </c:numRef>
          </c:val>
        </c:ser>
        <c:ser>
          <c:idx val="7"/>
          <c:order val="2"/>
          <c:tx>
            <c:strRef>
              <c:f>Sheet1!$A$4</c:f>
              <c:strCache>
                <c:ptCount val="1"/>
                <c:pt idx="0">
                  <c:v>Земельный налог - 2,0 %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val>
            <c:numRef>
              <c:f>Sheet1!$B$4:$C$4</c:f>
              <c:numCache>
                <c:formatCode>General</c:formatCode>
                <c:ptCount val="2"/>
                <c:pt idx="0">
                  <c:v>4489.1000000000004</c:v>
                </c:pt>
                <c:pt idx="1">
                  <c:v>4489.1000000000004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Гос.пошлина - 0,7 %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val>
            <c:numRef>
              <c:f>Sheet1!$B$5:$C$5</c:f>
              <c:numCache>
                <c:formatCode>General</c:formatCode>
                <c:ptCount val="2"/>
                <c:pt idx="0">
                  <c:v>1664</c:v>
                </c:pt>
                <c:pt idx="1">
                  <c:v>1664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Доходы от использования имущества - 5,1%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  <a:sp3d/>
          </c:spPr>
          <c:val>
            <c:numRef>
              <c:f>Sheet1!$B$6:$C$6</c:f>
              <c:numCache>
                <c:formatCode>General</c:formatCode>
                <c:ptCount val="2"/>
                <c:pt idx="0">
                  <c:v>11508.3</c:v>
                </c:pt>
                <c:pt idx="1">
                  <c:v>11508.3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Платежи при пользовании природными ресурсами - 0,3%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  <a:sp3d/>
          </c:spPr>
          <c:val>
            <c:numRef>
              <c:f>Sheet1!$B$7:$C$7</c:f>
              <c:numCache>
                <c:formatCode>General</c:formatCode>
                <c:ptCount val="2"/>
                <c:pt idx="0">
                  <c:v>691.5</c:v>
                </c:pt>
                <c:pt idx="1">
                  <c:v>691.5</c:v>
                </c:pt>
              </c:numCache>
            </c:numRef>
          </c:val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Доходы от оказания платных услуг  - 1,7 %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val>
            <c:numRef>
              <c:f>Sheet1!$B$8:$C$8</c:f>
              <c:numCache>
                <c:formatCode>General</c:formatCode>
                <c:ptCount val="2"/>
                <c:pt idx="0">
                  <c:v>3996.2</c:v>
                </c:pt>
                <c:pt idx="1">
                  <c:v>3996.2</c:v>
                </c:pt>
              </c:numCache>
            </c:numRef>
          </c:val>
        </c:ser>
        <c:ser>
          <c:idx val="8"/>
          <c:order val="7"/>
          <c:tx>
            <c:strRef>
              <c:f>Sheet1!$A$9</c:f>
              <c:strCache>
                <c:ptCount val="1"/>
                <c:pt idx="0">
                  <c:v>Доходы от продажи материальных и нематериальных активов - 0,5%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val>
            <c:numRef>
              <c:f>Sheet1!$B$9:$C$9</c:f>
              <c:numCache>
                <c:formatCode>General</c:formatCode>
                <c:ptCount val="2"/>
                <c:pt idx="0">
                  <c:v>1093.5999999999999</c:v>
                </c:pt>
                <c:pt idx="1">
                  <c:v>1093.5999999999999</c:v>
                </c:pt>
              </c:numCache>
            </c:numRef>
          </c:val>
        </c:ser>
        <c:ser>
          <c:idx val="9"/>
          <c:order val="8"/>
          <c:tx>
            <c:strRef>
              <c:f>Sheet1!$A$10</c:f>
              <c:strCache>
                <c:ptCount val="1"/>
                <c:pt idx="0">
                  <c:v>Штрафы, санкции, возмещение ущерба - 0,6%</c:v>
                </c:pt>
              </c:strCache>
            </c:strRef>
          </c:tx>
          <c:spPr>
            <a:solidFill>
              <a:schemeClr val="accent2">
                <a:lumMod val="80000"/>
              </a:schemeClr>
            </a:solidFill>
            <a:ln>
              <a:noFill/>
            </a:ln>
            <a:effectLst/>
            <a:sp3d/>
          </c:spPr>
          <c:val>
            <c:numRef>
              <c:f>Sheet1!$B$10:$C$10</c:f>
              <c:numCache>
                <c:formatCode>General</c:formatCode>
                <c:ptCount val="2"/>
                <c:pt idx="0">
                  <c:v>1249</c:v>
                </c:pt>
                <c:pt idx="1">
                  <c:v>1249</c:v>
                </c:pt>
              </c:numCache>
            </c:numRef>
          </c:val>
        </c:ser>
        <c:ser>
          <c:idx val="10"/>
          <c:order val="9"/>
          <c:tx>
            <c:strRef>
              <c:f>Sheet1!$A$11</c:f>
              <c:strCache>
                <c:ptCount val="1"/>
                <c:pt idx="0">
                  <c:v>Акцизы по подакцизным товарам - 0,7 %</c:v>
                </c:pt>
              </c:strCache>
            </c:strRef>
          </c:tx>
          <c:spPr>
            <a:solidFill>
              <a:schemeClr val="accent4">
                <a:lumMod val="80000"/>
              </a:schemeClr>
            </a:solidFill>
            <a:ln>
              <a:noFill/>
            </a:ln>
            <a:effectLst/>
            <a:sp3d/>
          </c:spPr>
          <c:val>
            <c:numRef>
              <c:f>Sheet1!$B$11:$C$11</c:f>
              <c:numCache>
                <c:formatCode>General</c:formatCode>
                <c:ptCount val="2"/>
                <c:pt idx="0">
                  <c:v>1570.7</c:v>
                </c:pt>
                <c:pt idx="1">
                  <c:v>1570.7</c:v>
                </c:pt>
              </c:numCache>
            </c:numRef>
          </c:val>
        </c:ser>
        <c:ser>
          <c:idx val="0"/>
          <c:order val="10"/>
          <c:tx>
            <c:strRef>
              <c:f>Sheet1!$A$12</c:f>
              <c:strCache>
                <c:ptCount val="1"/>
                <c:pt idx="0">
                  <c:v>Налог на совокупный доход-3,5 %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val>
            <c:numRef>
              <c:f>Sheet1!$B$12:$C$12</c:f>
              <c:numCache>
                <c:formatCode>General</c:formatCode>
                <c:ptCount val="2"/>
                <c:pt idx="0">
                  <c:v>7856.8</c:v>
                </c:pt>
                <c:pt idx="1">
                  <c:v>7856.8</c:v>
                </c:pt>
              </c:numCache>
            </c:numRef>
          </c:val>
        </c:ser>
        <c:dLbls/>
        <c:gapDepth val="15"/>
        <c:axId val="94965120"/>
        <c:axId val="94983296"/>
        <c:axId val="0"/>
      </c:area3DChart>
      <c:catAx>
        <c:axId val="9496512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94983296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9498329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4965120"/>
        <c:crosses val="autoZero"/>
        <c:crossBetween val="midCat"/>
      </c:valAx>
      <c:spPr>
        <a:noFill/>
        <a:ln>
          <a:solidFill>
            <a:schemeClr val="accent1"/>
          </a:solidFill>
        </a:ln>
        <a:effectLst/>
      </c:spPr>
    </c:plotArea>
    <c:legend>
      <c:legendPos val="r"/>
      <c:layout>
        <c:manualLayout>
          <c:xMode val="edge"/>
          <c:yMode val="edge"/>
          <c:x val="0.72288381628264919"/>
          <c:y val="4.459671414312652E-3"/>
          <c:w val="0.27158263366250512"/>
          <c:h val="0.94077900473708398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/>
              <a:t>Анализ</a:t>
            </a:r>
            <a:r>
              <a:rPr lang="ru-RU" b="1" baseline="0" dirty="0" smtClean="0"/>
              <a:t> исполнения отдельных налоговых и неналоговых доходов </a:t>
            </a:r>
          </a:p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baseline="0" dirty="0" smtClean="0"/>
              <a:t>за 2013-2015 годы</a:t>
            </a: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2013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Лист1!$A$2:$A$8</c:f>
              <c:strCache>
                <c:ptCount val="7"/>
                <c:pt idx="0">
                  <c:v>НДФЛ</c:v>
                </c:pt>
                <c:pt idx="1">
                  <c:v>Доходы от использования имущества</c:v>
                </c:pt>
                <c:pt idx="2">
                  <c:v>Доходы от платных услуг</c:v>
                </c:pt>
                <c:pt idx="3">
                  <c:v>ЕНВД</c:v>
                </c:pt>
                <c:pt idx="4">
                  <c:v>Налог на имущество</c:v>
                </c:pt>
                <c:pt idx="5">
                  <c:v>Земельный налог</c:v>
                </c:pt>
                <c:pt idx="6">
                  <c:v>Аренда имущества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168052.3</c:v>
                </c:pt>
                <c:pt idx="1">
                  <c:v>6506.3</c:v>
                </c:pt>
                <c:pt idx="2">
                  <c:v>10101.4</c:v>
                </c:pt>
                <c:pt idx="3">
                  <c:v>7078.7</c:v>
                </c:pt>
                <c:pt idx="4">
                  <c:v>2239.6</c:v>
                </c:pt>
                <c:pt idx="5">
                  <c:v>3488.1</c:v>
                </c:pt>
                <c:pt idx="6">
                  <c:v>6506.3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Лист1!$A$2:$A$8</c:f>
              <c:strCache>
                <c:ptCount val="7"/>
                <c:pt idx="0">
                  <c:v>НДФЛ</c:v>
                </c:pt>
                <c:pt idx="1">
                  <c:v>Доходы от использования имущества</c:v>
                </c:pt>
                <c:pt idx="2">
                  <c:v>Доходы от платных услуг</c:v>
                </c:pt>
                <c:pt idx="3">
                  <c:v>ЕНВД</c:v>
                </c:pt>
                <c:pt idx="4">
                  <c:v>Налог на имущество</c:v>
                </c:pt>
                <c:pt idx="5">
                  <c:v>Земельный налог</c:v>
                </c:pt>
                <c:pt idx="6">
                  <c:v>Аренда имущества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169972.9</c:v>
                </c:pt>
                <c:pt idx="1">
                  <c:v>8957.7000000000007</c:v>
                </c:pt>
                <c:pt idx="2">
                  <c:v>2502.8000000000002</c:v>
                </c:pt>
                <c:pt idx="3">
                  <c:v>7226.7</c:v>
                </c:pt>
                <c:pt idx="4">
                  <c:v>2633.5</c:v>
                </c:pt>
                <c:pt idx="5">
                  <c:v>2655.2</c:v>
                </c:pt>
                <c:pt idx="6">
                  <c:v>8957.7000000000007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Лист1!$A$2:$A$8</c:f>
              <c:strCache>
                <c:ptCount val="7"/>
                <c:pt idx="0">
                  <c:v>НДФЛ</c:v>
                </c:pt>
                <c:pt idx="1">
                  <c:v>Доходы от использования имущества</c:v>
                </c:pt>
                <c:pt idx="2">
                  <c:v>Доходы от платных услуг</c:v>
                </c:pt>
                <c:pt idx="3">
                  <c:v>ЕНВД</c:v>
                </c:pt>
                <c:pt idx="4">
                  <c:v>Налог на имущество</c:v>
                </c:pt>
                <c:pt idx="5">
                  <c:v>Земельный налог</c:v>
                </c:pt>
                <c:pt idx="6">
                  <c:v>Аренда имущества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189190.6</c:v>
                </c:pt>
                <c:pt idx="1">
                  <c:v>11508.3</c:v>
                </c:pt>
                <c:pt idx="2">
                  <c:v>3996.2</c:v>
                </c:pt>
                <c:pt idx="3">
                  <c:v>7607.7</c:v>
                </c:pt>
                <c:pt idx="4">
                  <c:v>2626.7</c:v>
                </c:pt>
                <c:pt idx="5">
                  <c:v>4489.1000000000004</c:v>
                </c:pt>
                <c:pt idx="6">
                  <c:v>11508.3</c:v>
                </c:pt>
              </c:numCache>
            </c:numRef>
          </c:val>
        </c:ser>
        <c:dLbls/>
        <c:gapWidth val="219"/>
        <c:overlap val="-27"/>
        <c:axId val="108371328"/>
        <c:axId val="108397696"/>
      </c:barChart>
      <c:catAx>
        <c:axId val="1083713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8397696"/>
        <c:crosses val="autoZero"/>
        <c:auto val="1"/>
        <c:lblAlgn val="ctr"/>
        <c:lblOffset val="100"/>
      </c:catAx>
      <c:valAx>
        <c:axId val="10839769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8371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bg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Исполнение расходной части бюджета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spPr>
              <a:solidFill>
                <a:schemeClr val="accent1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7"/>
            <c:spPr>
              <a:solidFill>
                <a:schemeClr val="accent3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8"/>
            <c:spPr>
              <a:solidFill>
                <a:schemeClr val="accent5">
                  <a:lumMod val="80000"/>
                  <a:lumOff val="2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9"/>
            <c:spPr>
              <a:solidFill>
                <a:schemeClr val="accent1">
                  <a:lumMod val="8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0"/>
            <c:spPr>
              <a:solidFill>
                <a:schemeClr val="accent3">
                  <a:lumMod val="8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2"/>
              <c:layout>
                <c:manualLayout>
                  <c:x val="6.4935978054826607E-2"/>
                  <c:y val="-3.974195575885609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0198235637212007"/>
                  <c:y val="-1.767969691150025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3603036599591725"/>
                  <c:y val="6.6796445344553725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8.1370798702245534E-2"/>
                  <c:y val="-0.2395666672486338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3.4033701516477138E-2"/>
                  <c:y val="-1.97454475618485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4.5861995115193933E-2"/>
                  <c:y val="-3.415786441328980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 -8,1%</c:v>
                </c:pt>
                <c:pt idx="1">
                  <c:v>национальная оборона - 0,1%</c:v>
                </c:pt>
                <c:pt idx="2">
                  <c:v>национальная безопасность - 0,4%</c:v>
                </c:pt>
                <c:pt idx="3">
                  <c:v>национальная экономика - 3,2 %</c:v>
                </c:pt>
                <c:pt idx="4">
                  <c:v>ЖКХ - 22,5%</c:v>
                </c:pt>
                <c:pt idx="5">
                  <c:v>охрана окружающей среды - 0,1 %</c:v>
                </c:pt>
                <c:pt idx="6">
                  <c:v>образование - 51,5%</c:v>
                </c:pt>
                <c:pt idx="7">
                  <c:v>культура - 6%</c:v>
                </c:pt>
                <c:pt idx="8">
                  <c:v>социальная политика - 6,9%</c:v>
                </c:pt>
                <c:pt idx="9">
                  <c:v>физкультура - 1,2 %</c:v>
                </c:pt>
                <c:pt idx="10">
                  <c:v>средства массовой информации - 0,0%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68449.100000000006</c:v>
                </c:pt>
                <c:pt idx="1">
                  <c:v>1087.0999999999999</c:v>
                </c:pt>
                <c:pt idx="2">
                  <c:v>3591.6</c:v>
                </c:pt>
                <c:pt idx="3">
                  <c:v>26675.599999999995</c:v>
                </c:pt>
                <c:pt idx="4">
                  <c:v>189603.5</c:v>
                </c:pt>
                <c:pt idx="5">
                  <c:v>700</c:v>
                </c:pt>
                <c:pt idx="6">
                  <c:v>434327.6</c:v>
                </c:pt>
                <c:pt idx="7">
                  <c:v>50815.5</c:v>
                </c:pt>
                <c:pt idx="8">
                  <c:v>57915</c:v>
                </c:pt>
                <c:pt idx="9">
                  <c:v>10273.4</c:v>
                </c:pt>
                <c:pt idx="10">
                  <c:v>345.6</c:v>
                </c:pt>
              </c:numCache>
            </c:numRef>
          </c:val>
        </c:ser>
        <c:dLbls/>
      </c:pie3D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Лист1!$A$2:$A$4</c:f>
              <c:strCache>
                <c:ptCount val="3"/>
                <c:pt idx="0">
                  <c:v>ОМС</c:v>
                </c:pt>
                <c:pt idx="1">
                  <c:v>ЦБ ОМС</c:v>
                </c:pt>
                <c:pt idx="2">
                  <c:v>исполнительные листы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42139.1</c:v>
                </c:pt>
                <c:pt idx="1">
                  <c:v>8342.1</c:v>
                </c:pt>
                <c:pt idx="2">
                  <c:v>13916.5</c:v>
                </c:pt>
              </c:numCache>
            </c:numRef>
          </c:val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Лист1!$A$2:$A$6</c:f>
              <c:strCache>
                <c:ptCount val="5"/>
                <c:pt idx="0">
                  <c:v>Субсидии транспортникам</c:v>
                </c:pt>
                <c:pt idx="1">
                  <c:v>Содержание авт.дорог</c:v>
                </c:pt>
                <c:pt idx="2">
                  <c:v>МП "Управление мун.собственностью</c:v>
                </c:pt>
                <c:pt idx="3">
                  <c:v>Приобретение дорожной техники</c:v>
                </c:pt>
                <c:pt idx="4">
                  <c:v>МП " Поддержка малого препринимательства"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2098.4</c:v>
                </c:pt>
                <c:pt idx="1">
                  <c:v>13424.3</c:v>
                </c:pt>
                <c:pt idx="2">
                  <c:v>1218.9000000000001</c:v>
                </c:pt>
                <c:pt idx="3">
                  <c:v>9110.7999999999975</c:v>
                </c:pt>
                <c:pt idx="4">
                  <c:v>340</c:v>
                </c:pt>
              </c:numCache>
            </c:numRef>
          </c:val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815063129756205E-2"/>
          <c:y val="0.87714369692000693"/>
          <c:w val="0.93395847683458422"/>
          <c:h val="0.11106848382655508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Лист1!$A$2:$A$10</c:f>
              <c:strCache>
                <c:ptCount val="9"/>
                <c:pt idx="0">
                  <c:v>Кап.ремонт жил.фонда</c:v>
                </c:pt>
                <c:pt idx="1">
                  <c:v>Взносы РФСКР</c:v>
                </c:pt>
                <c:pt idx="2">
                  <c:v>Переселение граждан</c:v>
                </c:pt>
                <c:pt idx="3">
                  <c:v>Уличное освещение</c:v>
                </c:pt>
                <c:pt idx="4">
                  <c:v>Содержание объектов благоустройства</c:v>
                </c:pt>
                <c:pt idx="5">
                  <c:v>Содержание УКС и ГХ</c:v>
                </c:pt>
                <c:pt idx="6">
                  <c:v>Ремонт городской бани</c:v>
                </c:pt>
                <c:pt idx="7">
                  <c:v>Оплата муниц.гарантий</c:v>
                </c:pt>
                <c:pt idx="8">
                  <c:v>Внедрение э/эффективных технологий 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1971.1</c:v>
                </c:pt>
                <c:pt idx="1">
                  <c:v>862.9</c:v>
                </c:pt>
                <c:pt idx="2">
                  <c:v>149008.4</c:v>
                </c:pt>
                <c:pt idx="3">
                  <c:v>5757.6</c:v>
                </c:pt>
                <c:pt idx="4">
                  <c:v>3423.6</c:v>
                </c:pt>
                <c:pt idx="5">
                  <c:v>9009</c:v>
                </c:pt>
                <c:pt idx="6">
                  <c:v>1302</c:v>
                </c:pt>
                <c:pt idx="7">
                  <c:v>5200</c:v>
                </c:pt>
                <c:pt idx="8">
                  <c:v>10130</c:v>
                </c:pt>
              </c:numCache>
            </c:numRef>
          </c:val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923925461913312E-2"/>
          <c:y val="0.77197006624171993"/>
          <c:w val="0.97677275461349089"/>
          <c:h val="0.2161251718535183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4"/>
                <c:pt idx="0">
                  <c:v>Дошкольное </c:v>
                </c:pt>
                <c:pt idx="1">
                  <c:v>Общее</c:v>
                </c:pt>
                <c:pt idx="2">
                  <c:v>Молодежная политика</c:v>
                </c:pt>
                <c:pt idx="3">
                  <c:v>Содержание УО и ЦБ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137442.20000000001</c:v>
                </c:pt>
                <c:pt idx="1">
                  <c:v>258612.5</c:v>
                </c:pt>
                <c:pt idx="2">
                  <c:v>17326.8</c:v>
                </c:pt>
                <c:pt idx="3">
                  <c:v>20946.099999999995</c:v>
                </c:pt>
              </c:numCache>
            </c:numRef>
          </c:val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4"/>
                <c:pt idx="0">
                  <c:v>Клубы</c:v>
                </c:pt>
                <c:pt idx="1">
                  <c:v>Музеи</c:v>
                </c:pt>
                <c:pt idx="2">
                  <c:v>Библиотеки</c:v>
                </c:pt>
                <c:pt idx="3">
                  <c:v>ЦБ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31154.1</c:v>
                </c:pt>
                <c:pt idx="1">
                  <c:v>1520.6</c:v>
                </c:pt>
                <c:pt idx="2">
                  <c:v>11576.9</c:v>
                </c:pt>
                <c:pt idx="3">
                  <c:v>3799.3</c:v>
                </c:pt>
              </c:numCache>
            </c:numRef>
          </c:val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ru-RU" sz="28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 год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760 042,2</a:t>
          </a:r>
          <a:endParaRPr lang="ru-RU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769 391,1</a:t>
          </a:r>
          <a:endParaRPr lang="ru-RU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C6A8586D-56F9-4AF1-8826-0E7A0FE7060E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5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 год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F0D33197-014E-4313-AEA4-10874300C19E}" type="parTrans" cxnId="{F6F1694E-4488-47AA-A0AD-012DFF4F0D5F}">
      <dgm:prSet/>
      <dgm:spPr/>
      <dgm:t>
        <a:bodyPr/>
        <a:lstStyle/>
        <a:p>
          <a:endParaRPr lang="ru-RU"/>
        </a:p>
      </dgm:t>
    </dgm:pt>
    <dgm:pt modelId="{DCCE6611-8021-4605-8A13-32488C646D25}" type="sibTrans" cxnId="{F6F1694E-4488-47AA-A0AD-012DFF4F0D5F}">
      <dgm:prSet/>
      <dgm:spPr/>
      <dgm:t>
        <a:bodyPr/>
        <a:lstStyle/>
        <a:p>
          <a:endParaRPr lang="ru-RU"/>
        </a:p>
      </dgm:t>
    </dgm:pt>
    <dgm:pt modelId="{E5F78A2E-F7DE-427F-AD2D-C15B906DB2EC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901 766,6</a:t>
          </a:r>
          <a:endParaRPr lang="ru-RU" dirty="0">
            <a:solidFill>
              <a:schemeClr val="tx1"/>
            </a:solidFill>
          </a:endParaRPr>
        </a:p>
      </dgm:t>
    </dgm:pt>
    <dgm:pt modelId="{F67522BB-1D44-400F-80F3-37E814F161CE}" type="parTrans" cxnId="{5AB64E89-749E-4CE9-9DEB-AD0EEAF6C1DF}">
      <dgm:prSet/>
      <dgm:spPr/>
      <dgm:t>
        <a:bodyPr/>
        <a:lstStyle/>
        <a:p>
          <a:endParaRPr lang="ru-RU"/>
        </a:p>
      </dgm:t>
    </dgm:pt>
    <dgm:pt modelId="{3F0160A9-4730-4CCF-BE97-8878E18AE36E}" type="sibTrans" cxnId="{5AB64E89-749E-4CE9-9DEB-AD0EEAF6C1DF}">
      <dgm:prSet/>
      <dgm:spPr/>
      <dgm:t>
        <a:bodyPr/>
        <a:lstStyle/>
        <a:p>
          <a:endParaRPr lang="ru-RU"/>
        </a:p>
      </dgm:t>
    </dgm:pt>
    <dgm:pt modelId="{97735992-B844-4901-B1B9-9733015D4D89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843 788,7</a:t>
          </a:r>
          <a:endParaRPr lang="ru-RU" dirty="0">
            <a:solidFill>
              <a:schemeClr val="tx1"/>
            </a:solidFill>
          </a:endParaRPr>
        </a:p>
      </dgm:t>
    </dgm:pt>
    <dgm:pt modelId="{9D8BB379-00E3-4B0E-91D8-9F085ED3A15F}" type="parTrans" cxnId="{9961961D-FCF1-477C-AE25-DB242C32A122}">
      <dgm:prSet/>
      <dgm:spPr/>
      <dgm:t>
        <a:bodyPr/>
        <a:lstStyle/>
        <a:p>
          <a:endParaRPr lang="ru-RU"/>
        </a:p>
      </dgm:t>
    </dgm:pt>
    <dgm:pt modelId="{6130B0CF-DEF4-4883-8978-EBD2A7637BE7}" type="sibTrans" cxnId="{9961961D-FCF1-477C-AE25-DB242C32A122}">
      <dgm:prSet/>
      <dgm:spPr/>
      <dgm:t>
        <a:bodyPr/>
        <a:lstStyle/>
        <a:p>
          <a:endParaRPr lang="ru-RU"/>
        </a:p>
      </dgm:t>
    </dgm:pt>
    <dgm:pt modelId="{CFC9113F-5ED5-46B5-BC37-47B46D8BEAA3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+ </a:t>
          </a:r>
          <a:r>
            <a:rPr lang="en-US" sz="3200" dirty="0" smtClean="0">
              <a:solidFill>
                <a:schemeClr val="tx1"/>
              </a:solidFill>
            </a:rPr>
            <a:t>57 977,9</a:t>
          </a:r>
          <a:endParaRPr lang="ru-RU" sz="3200" dirty="0">
            <a:solidFill>
              <a:schemeClr val="tx1"/>
            </a:solidFill>
          </a:endParaRPr>
        </a:p>
      </dgm:t>
    </dgm:pt>
    <dgm:pt modelId="{0BC63967-6E0C-463B-B33D-A7708E34E01B}" type="parTrans" cxnId="{CBD7ABE7-CCD3-4401-BE45-1D62D672D405}">
      <dgm:prSet/>
      <dgm:spPr/>
      <dgm:t>
        <a:bodyPr/>
        <a:lstStyle/>
        <a:p>
          <a:endParaRPr lang="ru-RU"/>
        </a:p>
      </dgm:t>
    </dgm:pt>
    <dgm:pt modelId="{E17F15DE-DA66-4789-9F1F-1B4066C0697D}" type="sibTrans" cxnId="{CBD7ABE7-CCD3-4401-BE45-1D62D672D405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 custT="1"/>
      <dgm:spPr/>
      <dgm:t>
        <a:bodyPr/>
        <a:lstStyle/>
        <a:p>
          <a:r>
            <a:rPr lang="en-US" sz="3200" dirty="0" smtClean="0">
              <a:solidFill>
                <a:schemeClr val="tx1"/>
              </a:solidFill>
            </a:rPr>
            <a:t>- 9 348,9</a:t>
          </a:r>
          <a:endParaRPr lang="ru-RU" sz="3200" dirty="0">
            <a:solidFill>
              <a:schemeClr val="tx1"/>
            </a:solidFill>
          </a:endParaRPr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2" custLinFactNeighborX="2799" custLinFactNeighborY="-962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2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6" custLinFactNeighborX="2825" custLinFactNeighborY="-45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6" custLinFactNeighborX="-266" custLinFactNeighborY="-114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5702B5-A647-4DD8-8D1E-E2C4799EF922}" type="pres">
      <dgm:prSet presAssocID="{10D0B457-D32F-40C6-BF39-5AD972F61EB9}" presName="aSpace" presStyleCnt="0"/>
      <dgm:spPr/>
    </dgm:pt>
    <dgm:pt modelId="{8FB0B4EA-86B3-448D-80A9-CBD9B0271407}" type="pres">
      <dgm:prSet presAssocID="{C6A8586D-56F9-4AF1-8826-0E7A0FE7060E}" presName="compNode" presStyleCnt="0"/>
      <dgm:spPr/>
    </dgm:pt>
    <dgm:pt modelId="{76F112AC-163B-45A5-821F-4CA16E1844A6}" type="pres">
      <dgm:prSet presAssocID="{C6A8586D-56F9-4AF1-8826-0E7A0FE7060E}" presName="aNode" presStyleLbl="bgShp" presStyleIdx="1" presStyleCnt="2"/>
      <dgm:spPr/>
      <dgm:t>
        <a:bodyPr/>
        <a:lstStyle/>
        <a:p>
          <a:endParaRPr lang="ru-RU"/>
        </a:p>
      </dgm:t>
    </dgm:pt>
    <dgm:pt modelId="{42632211-84D7-4D1B-94DC-E7A30AC7F6B4}" type="pres">
      <dgm:prSet presAssocID="{C6A8586D-56F9-4AF1-8826-0E7A0FE7060E}" presName="textNode" presStyleLbl="bgShp" presStyleIdx="1" presStyleCnt="2"/>
      <dgm:spPr/>
      <dgm:t>
        <a:bodyPr/>
        <a:lstStyle/>
        <a:p>
          <a:endParaRPr lang="ru-RU"/>
        </a:p>
      </dgm:t>
    </dgm:pt>
    <dgm:pt modelId="{F54FA2E6-9265-48A7-A9EE-465863E09908}" type="pres">
      <dgm:prSet presAssocID="{C6A8586D-56F9-4AF1-8826-0E7A0FE7060E}" presName="compChildNode" presStyleCnt="0"/>
      <dgm:spPr/>
    </dgm:pt>
    <dgm:pt modelId="{B602637F-3D13-4CEF-93A0-B7B5928B9F18}" type="pres">
      <dgm:prSet presAssocID="{C6A8586D-56F9-4AF1-8826-0E7A0FE7060E}" presName="theInnerList" presStyleCnt="0"/>
      <dgm:spPr/>
    </dgm:pt>
    <dgm:pt modelId="{2F9D9632-25B3-490E-B9CC-DF379A24FB61}" type="pres">
      <dgm:prSet presAssocID="{E5F78A2E-F7DE-427F-AD2D-C15B906DB2EC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81838-1050-4656-BDB9-09DEA6B9BAE2}" type="pres">
      <dgm:prSet presAssocID="{E5F78A2E-F7DE-427F-AD2D-C15B906DB2EC}" presName="aSpace2" presStyleCnt="0"/>
      <dgm:spPr/>
    </dgm:pt>
    <dgm:pt modelId="{8463BF43-BF90-4F00-A6B9-9281AEBFD34E}" type="pres">
      <dgm:prSet presAssocID="{97735992-B844-4901-B1B9-9733015D4D89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BDB64-4002-4A11-A719-B5C89801DF01}" type="pres">
      <dgm:prSet presAssocID="{97735992-B844-4901-B1B9-9733015D4D89}" presName="aSpace2" presStyleCnt="0"/>
      <dgm:spPr/>
    </dgm:pt>
    <dgm:pt modelId="{E263EBC2-3D86-4D8D-A5E0-F8E9A10C4806}" type="pres">
      <dgm:prSet presAssocID="{CFC9113F-5ED5-46B5-BC37-47B46D8BEAA3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57EE8B-714F-4B95-B265-9C5B6044B8B8}" type="presOf" srcId="{37A5DC6B-5B5B-4E6F-B891-F3F9D4906EA4}" destId="{6169A735-C8B8-4ADE-B9F7-55089ABF3E68}" srcOrd="0" destOrd="0" presId="urn:microsoft.com/office/officeart/2005/8/layout/lProcess2"/>
    <dgm:cxn modelId="{E35143BC-68FD-4C8F-8980-D3D0D6A7CF1E}" type="presOf" srcId="{7CA2D4B2-CC18-4189-B187-29147629C6E1}" destId="{E21D6728-144B-4DEA-8789-009EF5806EFE}" srcOrd="0" destOrd="0" presId="urn:microsoft.com/office/officeart/2005/8/layout/lProcess2"/>
    <dgm:cxn modelId="{B30F57E1-1F58-4B48-9361-A7C02E44B4B7}" type="presOf" srcId="{97735992-B844-4901-B1B9-9733015D4D89}" destId="{8463BF43-BF90-4F00-A6B9-9281AEBFD34E}" srcOrd="0" destOrd="0" presId="urn:microsoft.com/office/officeart/2005/8/layout/lProcess2"/>
    <dgm:cxn modelId="{666CD4AD-987D-4422-A7DE-3AA5E8CDBAA4}" type="presOf" srcId="{10D0B457-D32F-40C6-BF39-5AD972F61EB9}" destId="{2BE4975E-3555-4857-8419-7B4902C9F6ED}" srcOrd="1" destOrd="0" presId="urn:microsoft.com/office/officeart/2005/8/layout/lProcess2"/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F6F1694E-4488-47AA-A0AD-012DFF4F0D5F}" srcId="{C33AB0F6-80A1-47B2-8978-682A28BB30A4}" destId="{C6A8586D-56F9-4AF1-8826-0E7A0FE7060E}" srcOrd="1" destOrd="0" parTransId="{F0D33197-014E-4313-AEA4-10874300C19E}" sibTransId="{DCCE6611-8021-4605-8A13-32488C646D25}"/>
    <dgm:cxn modelId="{5AB64E89-749E-4CE9-9DEB-AD0EEAF6C1DF}" srcId="{C6A8586D-56F9-4AF1-8826-0E7A0FE7060E}" destId="{E5F78A2E-F7DE-427F-AD2D-C15B906DB2EC}" srcOrd="0" destOrd="0" parTransId="{F67522BB-1D44-400F-80F3-37E814F161CE}" sibTransId="{3F0160A9-4730-4CCF-BE97-8878E18AE36E}"/>
    <dgm:cxn modelId="{6E0761C2-34B6-4D39-ACF5-AC0129D840D2}" type="presOf" srcId="{C33AB0F6-80A1-47B2-8978-682A28BB30A4}" destId="{99F1B89C-C1B0-4569-B7F4-B7A31649F615}" srcOrd="0" destOrd="0" presId="urn:microsoft.com/office/officeart/2005/8/layout/lProcess2"/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0CEA3DD6-02E4-4F26-9CB9-EAFCAEAE12B8}" type="presOf" srcId="{CFC9113F-5ED5-46B5-BC37-47B46D8BEAA3}" destId="{E263EBC2-3D86-4D8D-A5E0-F8E9A10C4806}" srcOrd="0" destOrd="0" presId="urn:microsoft.com/office/officeart/2005/8/layout/lProcess2"/>
    <dgm:cxn modelId="{F8D6C6BA-6C5B-4FE2-B977-33FB7FF6117D}" type="presOf" srcId="{DECA5392-7C30-4C80-B645-ECFF51ECC210}" destId="{F7E1681C-0E2C-4795-B598-BC52A18CEA41}" srcOrd="0" destOrd="0" presId="urn:microsoft.com/office/officeart/2005/8/layout/lProcess2"/>
    <dgm:cxn modelId="{9961961D-FCF1-477C-AE25-DB242C32A122}" srcId="{C6A8586D-56F9-4AF1-8826-0E7A0FE7060E}" destId="{97735992-B844-4901-B1B9-9733015D4D89}" srcOrd="1" destOrd="0" parTransId="{9D8BB379-00E3-4B0E-91D8-9F085ED3A15F}" sibTransId="{6130B0CF-DEF4-4883-8978-EBD2A7637BE7}"/>
    <dgm:cxn modelId="{D1B91DC3-4C34-4D42-B10D-08F5C62DB957}" type="presOf" srcId="{C6A8586D-56F9-4AF1-8826-0E7A0FE7060E}" destId="{42632211-84D7-4D1B-94DC-E7A30AC7F6B4}" srcOrd="1" destOrd="0" presId="urn:microsoft.com/office/officeart/2005/8/layout/lProcess2"/>
    <dgm:cxn modelId="{15231E4B-5F36-45E2-8D55-71F4D580860D}" type="presOf" srcId="{10D0B457-D32F-40C6-BF39-5AD972F61EB9}" destId="{54659A6C-1334-49F4-AC94-CA74A61BD9DC}" srcOrd="0" destOrd="0" presId="urn:microsoft.com/office/officeart/2005/8/layout/lProcess2"/>
    <dgm:cxn modelId="{B13E4A67-44DD-4820-A82F-872DAC3C9F7C}" type="presOf" srcId="{E5F78A2E-F7DE-427F-AD2D-C15B906DB2EC}" destId="{2F9D9632-25B3-490E-B9CC-DF379A24FB61}" srcOrd="0" destOrd="0" presId="urn:microsoft.com/office/officeart/2005/8/layout/lProcess2"/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CBD7ABE7-CCD3-4401-BE45-1D62D672D405}" srcId="{C6A8586D-56F9-4AF1-8826-0E7A0FE7060E}" destId="{CFC9113F-5ED5-46B5-BC37-47B46D8BEAA3}" srcOrd="2" destOrd="0" parTransId="{0BC63967-6E0C-463B-B33D-A7708E34E01B}" sibTransId="{E17F15DE-DA66-4789-9F1F-1B4066C0697D}"/>
    <dgm:cxn modelId="{EE8F9E71-D182-48BE-B201-AA64DAAC9742}" type="presOf" srcId="{C6A8586D-56F9-4AF1-8826-0E7A0FE7060E}" destId="{76F112AC-163B-45A5-821F-4CA16E1844A6}" srcOrd="0" destOrd="0" presId="urn:microsoft.com/office/officeart/2005/8/layout/lProcess2"/>
    <dgm:cxn modelId="{887936FB-01B0-4F6C-AF91-80436854824B}" type="presParOf" srcId="{99F1B89C-C1B0-4569-B7F4-B7A31649F615}" destId="{4DBEFF1B-A808-4020-BE63-43F2899B9A5F}" srcOrd="0" destOrd="0" presId="urn:microsoft.com/office/officeart/2005/8/layout/lProcess2"/>
    <dgm:cxn modelId="{9067B978-7770-4E52-ADD0-43D4486DEFB0}" type="presParOf" srcId="{4DBEFF1B-A808-4020-BE63-43F2899B9A5F}" destId="{54659A6C-1334-49F4-AC94-CA74A61BD9DC}" srcOrd="0" destOrd="0" presId="urn:microsoft.com/office/officeart/2005/8/layout/lProcess2"/>
    <dgm:cxn modelId="{587D6AF8-E7BC-422D-8B5D-BFF7F4524A16}" type="presParOf" srcId="{4DBEFF1B-A808-4020-BE63-43F2899B9A5F}" destId="{2BE4975E-3555-4857-8419-7B4902C9F6ED}" srcOrd="1" destOrd="0" presId="urn:microsoft.com/office/officeart/2005/8/layout/lProcess2"/>
    <dgm:cxn modelId="{0C484B73-E145-462C-8D83-3B29481242D4}" type="presParOf" srcId="{4DBEFF1B-A808-4020-BE63-43F2899B9A5F}" destId="{406A25BC-51B5-47A5-BD4E-9D2619FF6649}" srcOrd="2" destOrd="0" presId="urn:microsoft.com/office/officeart/2005/8/layout/lProcess2"/>
    <dgm:cxn modelId="{88C128A1-51AC-4ECA-B9F3-FA75F0D19842}" type="presParOf" srcId="{406A25BC-51B5-47A5-BD4E-9D2619FF6649}" destId="{5D00AA46-77B5-48E5-A910-64B3C44F46CC}" srcOrd="0" destOrd="0" presId="urn:microsoft.com/office/officeart/2005/8/layout/lProcess2"/>
    <dgm:cxn modelId="{A9E47D5C-383F-48EB-AAA2-27067D76AF37}" type="presParOf" srcId="{5D00AA46-77B5-48E5-A910-64B3C44F46CC}" destId="{E21D6728-144B-4DEA-8789-009EF5806EFE}" srcOrd="0" destOrd="0" presId="urn:microsoft.com/office/officeart/2005/8/layout/lProcess2"/>
    <dgm:cxn modelId="{D0DEF718-73D7-47C1-B7BE-EE9EAFC279B1}" type="presParOf" srcId="{5D00AA46-77B5-48E5-A910-64B3C44F46CC}" destId="{6D048830-B8AC-4152-85A6-16D32320469A}" srcOrd="1" destOrd="0" presId="urn:microsoft.com/office/officeart/2005/8/layout/lProcess2"/>
    <dgm:cxn modelId="{96146BD7-00C5-45CD-9671-073694891D2E}" type="presParOf" srcId="{5D00AA46-77B5-48E5-A910-64B3C44F46CC}" destId="{6169A735-C8B8-4ADE-B9F7-55089ABF3E68}" srcOrd="2" destOrd="0" presId="urn:microsoft.com/office/officeart/2005/8/layout/lProcess2"/>
    <dgm:cxn modelId="{7686ABED-AB94-4253-9342-18F1A4A1E655}" type="presParOf" srcId="{5D00AA46-77B5-48E5-A910-64B3C44F46CC}" destId="{164DDCB9-B21C-4D65-806C-99BC2E8920D4}" srcOrd="3" destOrd="0" presId="urn:microsoft.com/office/officeart/2005/8/layout/lProcess2"/>
    <dgm:cxn modelId="{51AA9C55-61B5-4FCE-AD8C-ABA38289B73F}" type="presParOf" srcId="{5D00AA46-77B5-48E5-A910-64B3C44F46CC}" destId="{F7E1681C-0E2C-4795-B598-BC52A18CEA41}" srcOrd="4" destOrd="0" presId="urn:microsoft.com/office/officeart/2005/8/layout/lProcess2"/>
    <dgm:cxn modelId="{3DBBE388-9CFE-49E4-BF4E-252411813EA8}" type="presParOf" srcId="{99F1B89C-C1B0-4569-B7F4-B7A31649F615}" destId="{265702B5-A647-4DD8-8D1E-E2C4799EF922}" srcOrd="1" destOrd="0" presId="urn:microsoft.com/office/officeart/2005/8/layout/lProcess2"/>
    <dgm:cxn modelId="{C79C8FCD-7243-485A-AD00-32C403010185}" type="presParOf" srcId="{99F1B89C-C1B0-4569-B7F4-B7A31649F615}" destId="{8FB0B4EA-86B3-448D-80A9-CBD9B0271407}" srcOrd="2" destOrd="0" presId="urn:microsoft.com/office/officeart/2005/8/layout/lProcess2"/>
    <dgm:cxn modelId="{542071D2-64BA-477C-BA93-21C40941EE5A}" type="presParOf" srcId="{8FB0B4EA-86B3-448D-80A9-CBD9B0271407}" destId="{76F112AC-163B-45A5-821F-4CA16E1844A6}" srcOrd="0" destOrd="0" presId="urn:microsoft.com/office/officeart/2005/8/layout/lProcess2"/>
    <dgm:cxn modelId="{1AEFA182-11B1-4E3F-A982-DBEC67D79522}" type="presParOf" srcId="{8FB0B4EA-86B3-448D-80A9-CBD9B0271407}" destId="{42632211-84D7-4D1B-94DC-E7A30AC7F6B4}" srcOrd="1" destOrd="0" presId="urn:microsoft.com/office/officeart/2005/8/layout/lProcess2"/>
    <dgm:cxn modelId="{ED963A2C-52DC-4BC7-89C7-CB216D68F3DA}" type="presParOf" srcId="{8FB0B4EA-86B3-448D-80A9-CBD9B0271407}" destId="{F54FA2E6-9265-48A7-A9EE-465863E09908}" srcOrd="2" destOrd="0" presId="urn:microsoft.com/office/officeart/2005/8/layout/lProcess2"/>
    <dgm:cxn modelId="{AADC761B-DF44-49CB-BC3F-66C6481378CE}" type="presParOf" srcId="{F54FA2E6-9265-48A7-A9EE-465863E09908}" destId="{B602637F-3D13-4CEF-93A0-B7B5928B9F18}" srcOrd="0" destOrd="0" presId="urn:microsoft.com/office/officeart/2005/8/layout/lProcess2"/>
    <dgm:cxn modelId="{A6E16F10-364A-4E5B-8308-1C6183624091}" type="presParOf" srcId="{B602637F-3D13-4CEF-93A0-B7B5928B9F18}" destId="{2F9D9632-25B3-490E-B9CC-DF379A24FB61}" srcOrd="0" destOrd="0" presId="urn:microsoft.com/office/officeart/2005/8/layout/lProcess2"/>
    <dgm:cxn modelId="{239BAC51-6E7D-40EF-8B3C-60AF746D3DF0}" type="presParOf" srcId="{B602637F-3D13-4CEF-93A0-B7B5928B9F18}" destId="{80781838-1050-4656-BDB9-09DEA6B9BAE2}" srcOrd="1" destOrd="0" presId="urn:microsoft.com/office/officeart/2005/8/layout/lProcess2"/>
    <dgm:cxn modelId="{D5E0FDDD-ACD1-4621-A405-A3632148068A}" type="presParOf" srcId="{B602637F-3D13-4CEF-93A0-B7B5928B9F18}" destId="{8463BF43-BF90-4F00-A6B9-9281AEBFD34E}" srcOrd="2" destOrd="0" presId="urn:microsoft.com/office/officeart/2005/8/layout/lProcess2"/>
    <dgm:cxn modelId="{CB7C59CD-E559-48F6-B8DC-77C029535156}" type="presParOf" srcId="{B602637F-3D13-4CEF-93A0-B7B5928B9F18}" destId="{4B9BDB64-4002-4A11-A719-B5C89801DF01}" srcOrd="3" destOrd="0" presId="urn:microsoft.com/office/officeart/2005/8/layout/lProcess2"/>
    <dgm:cxn modelId="{B45498EA-F599-4378-B301-308E2C3CAF5F}" type="presParOf" srcId="{B602637F-3D13-4CEF-93A0-B7B5928B9F18}" destId="{E263EBC2-3D86-4D8D-A5E0-F8E9A10C4806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/>
      <dgm:spPr/>
      <dgm:t>
        <a:bodyPr/>
        <a:lstStyle/>
        <a:p>
          <a:endParaRPr lang="ru-RU" dirty="0"/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Доходы</a:t>
          </a:r>
          <a:endParaRPr lang="ru-RU" b="1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Расходы</a:t>
          </a:r>
          <a:endParaRPr lang="ru-RU" b="1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Дефицит (-),</a:t>
          </a:r>
          <a:br>
            <a:rPr lang="ru-RU" dirty="0" smtClean="0">
              <a:solidFill>
                <a:schemeClr val="tx1"/>
              </a:solidFill>
            </a:rPr>
          </a:br>
          <a:r>
            <a:rPr lang="ru-RU" dirty="0" smtClean="0">
              <a:solidFill>
                <a:schemeClr val="tx1"/>
              </a:solidFill>
            </a:rPr>
            <a:t>Профицит (+)</a:t>
          </a:r>
          <a:endParaRPr lang="ru-RU" dirty="0">
            <a:solidFill>
              <a:schemeClr val="tx1"/>
            </a:solidFill>
          </a:endParaRPr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1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1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8762D3FC-4A6F-4228-9BDC-0BF36BD7DBF0}" type="presOf" srcId="{7CA2D4B2-CC18-4189-B187-29147629C6E1}" destId="{E21D6728-144B-4DEA-8789-009EF5806EFE}" srcOrd="0" destOrd="0" presId="urn:microsoft.com/office/officeart/2005/8/layout/lProcess2"/>
    <dgm:cxn modelId="{B365EDE2-B4F3-429C-B04F-41B7CC929F1C}" type="presOf" srcId="{37A5DC6B-5B5B-4E6F-B891-F3F9D4906EA4}" destId="{6169A735-C8B8-4ADE-B9F7-55089ABF3E68}" srcOrd="0" destOrd="0" presId="urn:microsoft.com/office/officeart/2005/8/layout/lProcess2"/>
    <dgm:cxn modelId="{C3443E12-36AC-42CB-9DC4-8430892927B8}" type="presOf" srcId="{C33AB0F6-80A1-47B2-8978-682A28BB30A4}" destId="{99F1B89C-C1B0-4569-B7F4-B7A31649F615}" srcOrd="0" destOrd="0" presId="urn:microsoft.com/office/officeart/2005/8/layout/lProcess2"/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7A3C72E6-4D20-4D8A-8DE6-6D6AE352FE91}" type="presOf" srcId="{10D0B457-D32F-40C6-BF39-5AD972F61EB9}" destId="{54659A6C-1334-49F4-AC94-CA74A61BD9DC}" srcOrd="0" destOrd="0" presId="urn:microsoft.com/office/officeart/2005/8/layout/lProcess2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F1B1D7F2-2249-47CE-B423-71595416B6F4}" type="presOf" srcId="{10D0B457-D32F-40C6-BF39-5AD972F61EB9}" destId="{2BE4975E-3555-4857-8419-7B4902C9F6ED}" srcOrd="1" destOrd="0" presId="urn:microsoft.com/office/officeart/2005/8/layout/lProcess2"/>
    <dgm:cxn modelId="{8FE6309B-7FB2-4CF5-BF81-3018068091FA}" type="presOf" srcId="{DECA5392-7C30-4C80-B645-ECFF51ECC210}" destId="{F7E1681C-0E2C-4795-B598-BC52A18CEA41}" srcOrd="0" destOrd="0" presId="urn:microsoft.com/office/officeart/2005/8/layout/lProcess2"/>
    <dgm:cxn modelId="{8BE91BA7-918B-4B43-ABE1-B26F5FC79122}" type="presParOf" srcId="{99F1B89C-C1B0-4569-B7F4-B7A31649F615}" destId="{4DBEFF1B-A808-4020-BE63-43F2899B9A5F}" srcOrd="0" destOrd="0" presId="urn:microsoft.com/office/officeart/2005/8/layout/lProcess2"/>
    <dgm:cxn modelId="{46975DA2-5F2E-438F-86A1-AEDF2DB6A47C}" type="presParOf" srcId="{4DBEFF1B-A808-4020-BE63-43F2899B9A5F}" destId="{54659A6C-1334-49F4-AC94-CA74A61BD9DC}" srcOrd="0" destOrd="0" presId="urn:microsoft.com/office/officeart/2005/8/layout/lProcess2"/>
    <dgm:cxn modelId="{F7A8B201-679F-46DD-980B-882324CDD1E5}" type="presParOf" srcId="{4DBEFF1B-A808-4020-BE63-43F2899B9A5F}" destId="{2BE4975E-3555-4857-8419-7B4902C9F6ED}" srcOrd="1" destOrd="0" presId="urn:microsoft.com/office/officeart/2005/8/layout/lProcess2"/>
    <dgm:cxn modelId="{494A8648-5E0B-4CB8-A91E-48AB55A3B72A}" type="presParOf" srcId="{4DBEFF1B-A808-4020-BE63-43F2899B9A5F}" destId="{406A25BC-51B5-47A5-BD4E-9D2619FF6649}" srcOrd="2" destOrd="0" presId="urn:microsoft.com/office/officeart/2005/8/layout/lProcess2"/>
    <dgm:cxn modelId="{6A81B6D9-5D3A-47BB-B6D8-1C23DC2F0F72}" type="presParOf" srcId="{406A25BC-51B5-47A5-BD4E-9D2619FF6649}" destId="{5D00AA46-77B5-48E5-A910-64B3C44F46CC}" srcOrd="0" destOrd="0" presId="urn:microsoft.com/office/officeart/2005/8/layout/lProcess2"/>
    <dgm:cxn modelId="{93996B5C-C8A9-4EF1-A983-3BB4BFDE03C7}" type="presParOf" srcId="{5D00AA46-77B5-48E5-A910-64B3C44F46CC}" destId="{E21D6728-144B-4DEA-8789-009EF5806EFE}" srcOrd="0" destOrd="0" presId="urn:microsoft.com/office/officeart/2005/8/layout/lProcess2"/>
    <dgm:cxn modelId="{3F923935-A997-422C-9071-A93C17B8287E}" type="presParOf" srcId="{5D00AA46-77B5-48E5-A910-64B3C44F46CC}" destId="{6D048830-B8AC-4152-85A6-16D32320469A}" srcOrd="1" destOrd="0" presId="urn:microsoft.com/office/officeart/2005/8/layout/lProcess2"/>
    <dgm:cxn modelId="{919ED74B-088C-4EA6-9554-7FE960B2FBC5}" type="presParOf" srcId="{5D00AA46-77B5-48E5-A910-64B3C44F46CC}" destId="{6169A735-C8B8-4ADE-B9F7-55089ABF3E68}" srcOrd="2" destOrd="0" presId="urn:microsoft.com/office/officeart/2005/8/layout/lProcess2"/>
    <dgm:cxn modelId="{CBE09CC5-FBC9-4717-8346-CC8A55EAB56F}" type="presParOf" srcId="{5D00AA46-77B5-48E5-A910-64B3C44F46CC}" destId="{164DDCB9-B21C-4D65-806C-99BC2E8920D4}" srcOrd="3" destOrd="0" presId="urn:microsoft.com/office/officeart/2005/8/layout/lProcess2"/>
    <dgm:cxn modelId="{268507D9-D732-4EC2-B238-E7E055903F96}" type="presParOf" srcId="{5D00AA46-77B5-48E5-A910-64B3C44F46CC}" destId="{F7E1681C-0E2C-4795-B598-BC52A18CEA41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2A1718-D8BE-4DBE-B66A-33E6B7DD3104}" type="doc">
      <dgm:prSet loTypeId="urn:microsoft.com/office/officeart/2005/8/layout/vList4#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7FA8D9-4AEC-496C-947D-54ED2A074804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FF00"/>
              </a:solidFill>
            </a:rPr>
            <a:t>Обслуживание государственного и муниципального долга</a:t>
          </a:r>
        </a:p>
        <a:p>
          <a:endParaRPr lang="ru-RU" sz="2100" b="1" dirty="0">
            <a:solidFill>
              <a:srgbClr val="FFFF00"/>
            </a:solidFill>
          </a:endParaRPr>
        </a:p>
      </dgm:t>
    </dgm:pt>
    <dgm:pt modelId="{CCD34C5D-2125-4DC1-A802-154B9054C7B8}" type="parTrans" cxnId="{4D6AB823-0026-40CA-875D-2D6DE9592F88}">
      <dgm:prSet/>
      <dgm:spPr/>
      <dgm:t>
        <a:bodyPr/>
        <a:lstStyle/>
        <a:p>
          <a:endParaRPr lang="ru-RU"/>
        </a:p>
      </dgm:t>
    </dgm:pt>
    <dgm:pt modelId="{7D6B046F-DEBF-4DF0-833A-CBF8E65587E3}" type="sibTrans" cxnId="{4D6AB823-0026-40CA-875D-2D6DE9592F88}">
      <dgm:prSet/>
      <dgm:spPr/>
      <dgm:t>
        <a:bodyPr/>
        <a:lstStyle/>
        <a:p>
          <a:endParaRPr lang="ru-RU"/>
        </a:p>
      </dgm:t>
    </dgm:pt>
    <dgm:pt modelId="{5674BF0A-2C74-4158-AD6E-92459097306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Утверждено на год  5,0  тыс. руб.</a:t>
          </a:r>
          <a:endParaRPr lang="ru-RU" sz="2000" dirty="0"/>
        </a:p>
      </dgm:t>
    </dgm:pt>
    <dgm:pt modelId="{5DD1992A-43A6-4F33-A01B-95B6D052D10A}" type="parTrans" cxnId="{9D6CD269-7AEA-44E2-9E68-96007B210D68}">
      <dgm:prSet/>
      <dgm:spPr/>
      <dgm:t>
        <a:bodyPr/>
        <a:lstStyle/>
        <a:p>
          <a:endParaRPr lang="ru-RU"/>
        </a:p>
      </dgm:t>
    </dgm:pt>
    <dgm:pt modelId="{8664BA28-92A1-4E87-A38A-830E8F7AF794}" type="sibTrans" cxnId="{9D6CD269-7AEA-44E2-9E68-96007B210D68}">
      <dgm:prSet/>
      <dgm:spPr/>
      <dgm:t>
        <a:bodyPr/>
        <a:lstStyle/>
        <a:p>
          <a:endParaRPr lang="ru-RU"/>
        </a:p>
      </dgm:t>
    </dgm:pt>
    <dgm:pt modelId="{3465C00A-2A35-491E-BDEE-DD67EA7EB80C}">
      <dgm:prSet phldrT="[Текст]" custT="1"/>
      <dgm:spPr/>
      <dgm:t>
        <a:bodyPr/>
        <a:lstStyle/>
        <a:p>
          <a:r>
            <a:rPr lang="ru-RU" sz="2000" b="1" dirty="0" smtClean="0"/>
            <a:t>Исполнено за 2015 год  4,7 </a:t>
          </a:r>
          <a:r>
            <a:rPr lang="ru-RU" sz="2000" b="1" dirty="0" err="1" smtClean="0"/>
            <a:t>тыс.руб</a:t>
          </a:r>
          <a:r>
            <a:rPr lang="ru-RU" sz="2000" b="1" dirty="0" smtClean="0"/>
            <a:t>.</a:t>
          </a:r>
          <a:endParaRPr lang="ru-RU" sz="2000" b="1" dirty="0"/>
        </a:p>
      </dgm:t>
    </dgm:pt>
    <dgm:pt modelId="{A63350F5-C4AA-4604-99EA-F91CFE4C25FC}" type="parTrans" cxnId="{3E499F8C-C57B-448F-87AA-384E74240161}">
      <dgm:prSet/>
      <dgm:spPr/>
      <dgm:t>
        <a:bodyPr/>
        <a:lstStyle/>
        <a:p>
          <a:endParaRPr lang="ru-RU"/>
        </a:p>
      </dgm:t>
    </dgm:pt>
    <dgm:pt modelId="{7D0B5075-F380-4DC8-A32F-37EC3F68C523}" type="sibTrans" cxnId="{3E499F8C-C57B-448F-87AA-384E74240161}">
      <dgm:prSet/>
      <dgm:spPr/>
      <dgm:t>
        <a:bodyPr/>
        <a:lstStyle/>
        <a:p>
          <a:endParaRPr lang="ru-RU"/>
        </a:p>
      </dgm:t>
    </dgm:pt>
    <dgm:pt modelId="{38AE3FE5-F983-4206-B8B7-EE9D324D9F67}">
      <dgm:prSet phldrT="[Текст]" custT="1"/>
      <dgm:spPr/>
      <dgm:t>
        <a:bodyPr/>
        <a:lstStyle/>
        <a:p>
          <a:r>
            <a:rPr lang="ru-RU" sz="2000" b="1" dirty="0" smtClean="0"/>
            <a:t>% исполнения – 94</a:t>
          </a:r>
          <a:endParaRPr lang="ru-RU" sz="2000" b="1" dirty="0"/>
        </a:p>
      </dgm:t>
    </dgm:pt>
    <dgm:pt modelId="{76C0ADD8-26E7-455A-9475-875F0DA38C93}" type="parTrans" cxnId="{6D18FB6C-FC59-47C9-A115-B5FA4E205492}">
      <dgm:prSet/>
      <dgm:spPr/>
      <dgm:t>
        <a:bodyPr/>
        <a:lstStyle/>
        <a:p>
          <a:endParaRPr lang="ru-RU"/>
        </a:p>
      </dgm:t>
    </dgm:pt>
    <dgm:pt modelId="{2A1CB69A-4D1A-4B3B-ABAB-829FFB290438}" type="sibTrans" cxnId="{6D18FB6C-FC59-47C9-A115-B5FA4E205492}">
      <dgm:prSet/>
      <dgm:spPr/>
      <dgm:t>
        <a:bodyPr/>
        <a:lstStyle/>
        <a:p>
          <a:endParaRPr lang="ru-RU"/>
        </a:p>
      </dgm:t>
    </dgm:pt>
    <dgm:pt modelId="{4B8B1FD7-09FC-43F2-A466-B6991419E3C5}" type="pres">
      <dgm:prSet presAssocID="{3D2A1718-D8BE-4DBE-B66A-33E6B7DD310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45CEFA-4E12-4ECD-9AD9-51213F11F024}" type="pres">
      <dgm:prSet presAssocID="{857FA8D9-4AEC-496C-947D-54ED2A074804}" presName="comp" presStyleCnt="0"/>
      <dgm:spPr/>
    </dgm:pt>
    <dgm:pt modelId="{F6BC90FF-5F70-4989-99B0-C5F746B47DD1}" type="pres">
      <dgm:prSet presAssocID="{857FA8D9-4AEC-496C-947D-54ED2A074804}" presName="box" presStyleLbl="node1" presStyleIdx="0" presStyleCnt="1" custLinFactNeighborX="-943" custLinFactNeighborY="345"/>
      <dgm:spPr/>
      <dgm:t>
        <a:bodyPr/>
        <a:lstStyle/>
        <a:p>
          <a:endParaRPr lang="ru-RU"/>
        </a:p>
      </dgm:t>
    </dgm:pt>
    <dgm:pt modelId="{D6A5B155-C07A-4FE1-B5A1-CF4FD87CCE5D}" type="pres">
      <dgm:prSet presAssocID="{857FA8D9-4AEC-496C-947D-54ED2A074804}" presName="img" presStyleLbl="fgImgPlace1" presStyleIdx="0" presStyleCnt="1" custScaleX="90932" custScaleY="8311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9DF9C23-D14A-432E-A79D-DDB981989C84}" type="pres">
      <dgm:prSet presAssocID="{857FA8D9-4AEC-496C-947D-54ED2A07480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F28EDE-96FF-42A2-B52E-20F80AECA9BF}" type="presOf" srcId="{38AE3FE5-F983-4206-B8B7-EE9D324D9F67}" destId="{F6BC90FF-5F70-4989-99B0-C5F746B47DD1}" srcOrd="0" destOrd="3" presId="urn:microsoft.com/office/officeart/2005/8/layout/vList4#5"/>
    <dgm:cxn modelId="{3E499F8C-C57B-448F-87AA-384E74240161}" srcId="{857FA8D9-4AEC-496C-947D-54ED2A074804}" destId="{3465C00A-2A35-491E-BDEE-DD67EA7EB80C}" srcOrd="1" destOrd="0" parTransId="{A63350F5-C4AA-4604-99EA-F91CFE4C25FC}" sibTransId="{7D0B5075-F380-4DC8-A32F-37EC3F68C523}"/>
    <dgm:cxn modelId="{495A04CC-1CB7-4AC6-916F-AD98D627E2F1}" type="presOf" srcId="{38AE3FE5-F983-4206-B8B7-EE9D324D9F67}" destId="{F9DF9C23-D14A-432E-A79D-DDB981989C84}" srcOrd="1" destOrd="3" presId="urn:microsoft.com/office/officeart/2005/8/layout/vList4#5"/>
    <dgm:cxn modelId="{4D6AB823-0026-40CA-875D-2D6DE9592F88}" srcId="{3D2A1718-D8BE-4DBE-B66A-33E6B7DD3104}" destId="{857FA8D9-4AEC-496C-947D-54ED2A074804}" srcOrd="0" destOrd="0" parTransId="{CCD34C5D-2125-4DC1-A802-154B9054C7B8}" sibTransId="{7D6B046F-DEBF-4DF0-833A-CBF8E65587E3}"/>
    <dgm:cxn modelId="{30B2DD6C-F8E3-498A-A813-5ABB3CF3879D}" type="presOf" srcId="{3465C00A-2A35-491E-BDEE-DD67EA7EB80C}" destId="{F9DF9C23-D14A-432E-A79D-DDB981989C84}" srcOrd="1" destOrd="2" presId="urn:microsoft.com/office/officeart/2005/8/layout/vList4#5"/>
    <dgm:cxn modelId="{9D6CD269-7AEA-44E2-9E68-96007B210D68}" srcId="{857FA8D9-4AEC-496C-947D-54ED2A074804}" destId="{5674BF0A-2C74-4158-AD6E-924590973063}" srcOrd="0" destOrd="0" parTransId="{5DD1992A-43A6-4F33-A01B-95B6D052D10A}" sibTransId="{8664BA28-92A1-4E87-A38A-830E8F7AF794}"/>
    <dgm:cxn modelId="{662DBD80-0C26-44F1-8732-63B1F94AC075}" type="presOf" srcId="{857FA8D9-4AEC-496C-947D-54ED2A074804}" destId="{F9DF9C23-D14A-432E-A79D-DDB981989C84}" srcOrd="1" destOrd="0" presId="urn:microsoft.com/office/officeart/2005/8/layout/vList4#5"/>
    <dgm:cxn modelId="{3F13DAF9-A45A-4425-A6A0-0640E9E6A7E9}" type="presOf" srcId="{5674BF0A-2C74-4158-AD6E-924590973063}" destId="{F6BC90FF-5F70-4989-99B0-C5F746B47DD1}" srcOrd="0" destOrd="1" presId="urn:microsoft.com/office/officeart/2005/8/layout/vList4#5"/>
    <dgm:cxn modelId="{6D18FB6C-FC59-47C9-A115-B5FA4E205492}" srcId="{857FA8D9-4AEC-496C-947D-54ED2A074804}" destId="{38AE3FE5-F983-4206-B8B7-EE9D324D9F67}" srcOrd="2" destOrd="0" parTransId="{76C0ADD8-26E7-455A-9475-875F0DA38C93}" sibTransId="{2A1CB69A-4D1A-4B3B-ABAB-829FFB290438}"/>
    <dgm:cxn modelId="{D1F1C0D2-1B5F-4B54-80DA-8E4799A39E8D}" type="presOf" srcId="{857FA8D9-4AEC-496C-947D-54ED2A074804}" destId="{F6BC90FF-5F70-4989-99B0-C5F746B47DD1}" srcOrd="0" destOrd="0" presId="urn:microsoft.com/office/officeart/2005/8/layout/vList4#5"/>
    <dgm:cxn modelId="{810D48E5-BC67-4444-ADAF-84EBB1839B5B}" type="presOf" srcId="{3465C00A-2A35-491E-BDEE-DD67EA7EB80C}" destId="{F6BC90FF-5F70-4989-99B0-C5F746B47DD1}" srcOrd="0" destOrd="2" presId="urn:microsoft.com/office/officeart/2005/8/layout/vList4#5"/>
    <dgm:cxn modelId="{D174F7E5-80A1-4561-95DB-24AD6CA821B4}" type="presOf" srcId="{3D2A1718-D8BE-4DBE-B66A-33E6B7DD3104}" destId="{4B8B1FD7-09FC-43F2-A466-B6991419E3C5}" srcOrd="0" destOrd="0" presId="urn:microsoft.com/office/officeart/2005/8/layout/vList4#5"/>
    <dgm:cxn modelId="{B6108FC1-D2EE-42BF-BDDF-CA89A58D7542}" type="presOf" srcId="{5674BF0A-2C74-4158-AD6E-924590973063}" destId="{F9DF9C23-D14A-432E-A79D-DDB981989C84}" srcOrd="1" destOrd="1" presId="urn:microsoft.com/office/officeart/2005/8/layout/vList4#5"/>
    <dgm:cxn modelId="{D1DCC298-1C34-4EAE-B129-C8120F61054F}" type="presParOf" srcId="{4B8B1FD7-09FC-43F2-A466-B6991419E3C5}" destId="{C545CEFA-4E12-4ECD-9AD9-51213F11F024}" srcOrd="0" destOrd="0" presId="urn:microsoft.com/office/officeart/2005/8/layout/vList4#5"/>
    <dgm:cxn modelId="{3157BBB9-5104-4E38-A9BC-89930B6D297D}" type="presParOf" srcId="{C545CEFA-4E12-4ECD-9AD9-51213F11F024}" destId="{F6BC90FF-5F70-4989-99B0-C5F746B47DD1}" srcOrd="0" destOrd="0" presId="urn:microsoft.com/office/officeart/2005/8/layout/vList4#5"/>
    <dgm:cxn modelId="{E48B50CF-DEE3-47B1-9482-4A7F5A9BA051}" type="presParOf" srcId="{C545CEFA-4E12-4ECD-9AD9-51213F11F024}" destId="{D6A5B155-C07A-4FE1-B5A1-CF4FD87CCE5D}" srcOrd="1" destOrd="0" presId="urn:microsoft.com/office/officeart/2005/8/layout/vList4#5"/>
    <dgm:cxn modelId="{FDBA687B-1110-4C81-995D-CAFACF30D580}" type="presParOf" srcId="{C545CEFA-4E12-4ECD-9AD9-51213F11F024}" destId="{F9DF9C23-D14A-432E-A79D-DDB981989C84}" srcOrd="2" destOrd="0" presId="urn:microsoft.com/office/officeart/2005/8/layout/vList4#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7A6C41-69D9-425C-B8D8-9F7F9F7BEB8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2D4196C-63CE-4FA3-BBDD-44089A2DB89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1"/>
              </a:solidFill>
            </a:rPr>
            <a:t>Исполнение за 2015 год</a:t>
          </a:r>
          <a:endParaRPr lang="ru-RU" sz="2000" b="1" dirty="0">
            <a:solidFill>
              <a:schemeClr val="bg1"/>
            </a:solidFill>
          </a:endParaRPr>
        </a:p>
      </dgm:t>
    </dgm:pt>
    <dgm:pt modelId="{E0FE126D-DE38-4C55-A20A-2B9A69419E8F}" type="parTrans" cxnId="{B464EFAB-FAE8-4DE3-BCAB-F3C8BBD33530}">
      <dgm:prSet/>
      <dgm:spPr/>
      <dgm:t>
        <a:bodyPr/>
        <a:lstStyle/>
        <a:p>
          <a:endParaRPr lang="ru-RU"/>
        </a:p>
      </dgm:t>
    </dgm:pt>
    <dgm:pt modelId="{AA769F94-C6F8-4257-99FB-F7F2A20DEE87}" type="sibTrans" cxnId="{B464EFAB-FAE8-4DE3-BCAB-F3C8BBD33530}">
      <dgm:prSet/>
      <dgm:spPr/>
      <dgm:t>
        <a:bodyPr/>
        <a:lstStyle/>
        <a:p>
          <a:endParaRPr lang="ru-RU"/>
        </a:p>
      </dgm:t>
    </dgm:pt>
    <dgm:pt modelId="{7860F089-C886-4929-8692-AB7DED4717FA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563 555,5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CE11A8A-4956-4ECA-A9C6-60F9BB83AC12}" type="parTrans" cxnId="{41B39369-5421-48F6-B4C6-84925B879B75}">
      <dgm:prSet/>
      <dgm:spPr/>
      <dgm:t>
        <a:bodyPr/>
        <a:lstStyle/>
        <a:p>
          <a:endParaRPr lang="ru-RU"/>
        </a:p>
      </dgm:t>
    </dgm:pt>
    <dgm:pt modelId="{74B7A7B1-AD74-44CC-9903-AEB447D1AFEE}" type="sibTrans" cxnId="{41B39369-5421-48F6-B4C6-84925B879B75}">
      <dgm:prSet/>
      <dgm:spPr/>
      <dgm:t>
        <a:bodyPr/>
        <a:lstStyle/>
        <a:p>
          <a:endParaRPr lang="ru-RU"/>
        </a:p>
      </dgm:t>
    </dgm:pt>
    <dgm:pt modelId="{CBA9DAB8-678C-42E7-A1CA-EF26A3580058}">
      <dgm:prSet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216573,3</a:t>
          </a:r>
          <a:endParaRPr lang="ru-RU" sz="20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+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63659,9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A49F8E6-2CEC-4FC9-81C7-BE583CEEFEA5}" type="parTrans" cxnId="{181A7B1D-5C81-4ADA-98A4-DE74FF464734}">
      <dgm:prSet/>
      <dgm:spPr/>
      <dgm:t>
        <a:bodyPr/>
        <a:lstStyle/>
        <a:p>
          <a:endParaRPr lang="ru-RU"/>
        </a:p>
      </dgm:t>
    </dgm:pt>
    <dgm:pt modelId="{B1A209CD-DCAB-48F0-A292-AAC100B3839A}" type="sibTrans" cxnId="{181A7B1D-5C81-4ADA-98A4-DE74FF464734}">
      <dgm:prSet/>
      <dgm:spPr/>
      <dgm:t>
        <a:bodyPr/>
        <a:lstStyle/>
        <a:p>
          <a:endParaRPr lang="ru-RU"/>
        </a:p>
      </dgm:t>
    </dgm:pt>
    <dgm:pt modelId="{E6AB9302-80B5-43A0-9215-C42BC95CF884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843 788,7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058CBAE5-9544-4542-8438-A94A871ADB22}" type="parTrans" cxnId="{D41D464C-488C-47CB-BA07-A5C9FBFB4BA3}">
      <dgm:prSet/>
      <dgm:spPr/>
      <dgm:t>
        <a:bodyPr/>
        <a:lstStyle/>
        <a:p>
          <a:endParaRPr lang="ru-RU"/>
        </a:p>
      </dgm:t>
    </dgm:pt>
    <dgm:pt modelId="{A627E1B9-9FD1-4B06-9D6F-2ADC17B56997}" type="sibTrans" cxnId="{D41D464C-488C-47CB-BA07-A5C9FBFB4BA3}">
      <dgm:prSet/>
      <dgm:spPr/>
      <dgm:t>
        <a:bodyPr/>
        <a:lstStyle/>
        <a:p>
          <a:endParaRPr lang="ru-RU"/>
        </a:p>
      </dgm:t>
    </dgm:pt>
    <dgm:pt modelId="{EEBF5105-F3DF-49E8-884A-AF6D697ED47C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90,0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E9A73A7E-EAF8-4C61-8A77-6C3EA8E89F38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96,6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94A835A3-BD29-4218-B383-6ECC0C80FBEC}">
      <dgm:prSet phldrT="[Текст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% исполнения</a:t>
          </a:r>
          <a:endParaRPr lang="ru-RU" b="1" dirty="0">
            <a:solidFill>
              <a:schemeClr val="bg1"/>
            </a:solidFill>
          </a:endParaRPr>
        </a:p>
      </dgm:t>
    </dgm:pt>
    <dgm:pt modelId="{489F2B57-BF25-493B-8312-C4FDBCF61C84}" type="sibTrans" cxnId="{BB64338D-E60A-4632-AFBA-C5456DF71302}">
      <dgm:prSet/>
      <dgm:spPr/>
      <dgm:t>
        <a:bodyPr/>
        <a:lstStyle/>
        <a:p>
          <a:endParaRPr lang="ru-RU"/>
        </a:p>
      </dgm:t>
    </dgm:pt>
    <dgm:pt modelId="{ABE89E75-AC7C-49DA-A9BF-26BF09A66A1F}" type="parTrans" cxnId="{BB64338D-E60A-4632-AFBA-C5456DF71302}">
      <dgm:prSet/>
      <dgm:spPr/>
      <dgm:t>
        <a:bodyPr/>
        <a:lstStyle/>
        <a:p>
          <a:endParaRPr lang="ru-RU"/>
        </a:p>
      </dgm:t>
    </dgm:pt>
    <dgm:pt modelId="{71904DB5-054E-4BAB-8AF5-DE4084390BF7}" type="sibTrans" cxnId="{3BF5E0AE-A4DA-4B20-B725-5167E7E139FD}">
      <dgm:prSet/>
      <dgm:spPr/>
      <dgm:t>
        <a:bodyPr/>
        <a:lstStyle/>
        <a:p>
          <a:endParaRPr lang="ru-RU"/>
        </a:p>
      </dgm:t>
    </dgm:pt>
    <dgm:pt modelId="{2502BC66-E3D5-4706-BE2B-39FC06016DF8}" type="parTrans" cxnId="{3BF5E0AE-A4DA-4B20-B725-5167E7E139FD}">
      <dgm:prSet/>
      <dgm:spPr/>
      <dgm:t>
        <a:bodyPr/>
        <a:lstStyle/>
        <a:p>
          <a:endParaRPr lang="ru-RU"/>
        </a:p>
      </dgm:t>
    </dgm:pt>
    <dgm:pt modelId="{44B28B95-2F53-4876-9003-BA991902EF95}" type="sibTrans" cxnId="{A3D75040-4D03-4EC7-85FC-B0CB62DCB57C}">
      <dgm:prSet/>
      <dgm:spPr/>
      <dgm:t>
        <a:bodyPr/>
        <a:lstStyle/>
        <a:p>
          <a:endParaRPr lang="ru-RU"/>
        </a:p>
      </dgm:t>
    </dgm:pt>
    <dgm:pt modelId="{E35D62DA-B3A0-47AC-B1F6-CF40D7FBEE72}" type="parTrans" cxnId="{A3D75040-4D03-4EC7-85FC-B0CB62DCB57C}">
      <dgm:prSet/>
      <dgm:spPr/>
      <dgm:t>
        <a:bodyPr/>
        <a:lstStyle/>
        <a:p>
          <a:endParaRPr lang="ru-RU"/>
        </a:p>
      </dgm:t>
    </dgm:pt>
    <dgm:pt modelId="{86708EDC-FF6A-4D2F-8307-D58361EE4A4F}">
      <dgm:prSet custT="1"/>
      <dgm:spPr/>
      <dgm:t>
        <a:bodyPr/>
        <a:lstStyle/>
        <a:p>
          <a:r>
            <a:rPr lang="en-US" sz="2000" b="1" dirty="0" smtClean="0">
              <a:latin typeface="Times New Roman" pitchFamily="18" charset="0"/>
              <a:cs typeface="Times New Roman" pitchFamily="18" charset="0"/>
            </a:rPr>
            <a:t>75,1</a:t>
          </a:r>
          <a:endParaRPr lang="ru-RU" sz="20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en-US" sz="2000" b="1" dirty="0" smtClean="0">
              <a:latin typeface="Times New Roman" pitchFamily="18" charset="0"/>
              <a:cs typeface="Times New Roman" pitchFamily="18" charset="0"/>
            </a:rPr>
            <a:t>96,0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A3F783CA-FE86-43D5-9DA8-349C7DED8BFC}" type="parTrans" cxnId="{1A8A5F48-69F1-4FAD-85BD-7A41ABD169ED}">
      <dgm:prSet/>
      <dgm:spPr/>
      <dgm:t>
        <a:bodyPr/>
        <a:lstStyle/>
        <a:p>
          <a:endParaRPr lang="ru-RU"/>
        </a:p>
      </dgm:t>
    </dgm:pt>
    <dgm:pt modelId="{8A2128CB-045A-4E30-86FC-2C1192C1B34C}" type="sibTrans" cxnId="{1A8A5F48-69F1-4FAD-85BD-7A41ABD169ED}">
      <dgm:prSet/>
      <dgm:spPr/>
      <dgm:t>
        <a:bodyPr/>
        <a:lstStyle/>
        <a:p>
          <a:endParaRPr lang="ru-RU"/>
        </a:p>
      </dgm:t>
    </dgm:pt>
    <dgm:pt modelId="{10C65050-EA60-4C43-B416-C90778B47E96}" type="pres">
      <dgm:prSet presAssocID="{837A6C41-69D9-425C-B8D8-9F7F9F7BEB8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F64C16-7C8E-4076-BA39-4DCE82939981}" type="pres">
      <dgm:prSet presAssocID="{C2D4196C-63CE-4FA3-BBDD-44089A2DB893}" presName="root" presStyleCnt="0"/>
      <dgm:spPr/>
      <dgm:t>
        <a:bodyPr/>
        <a:lstStyle/>
        <a:p>
          <a:endParaRPr lang="ru-RU"/>
        </a:p>
      </dgm:t>
    </dgm:pt>
    <dgm:pt modelId="{A4244E5E-A421-43E3-9AD9-A98DCD53621A}" type="pres">
      <dgm:prSet presAssocID="{C2D4196C-63CE-4FA3-BBDD-44089A2DB893}" presName="rootComposite" presStyleCnt="0"/>
      <dgm:spPr/>
      <dgm:t>
        <a:bodyPr/>
        <a:lstStyle/>
        <a:p>
          <a:endParaRPr lang="ru-RU"/>
        </a:p>
      </dgm:t>
    </dgm:pt>
    <dgm:pt modelId="{4F93248B-F049-4809-8FC7-276B88D564FE}" type="pres">
      <dgm:prSet presAssocID="{C2D4196C-63CE-4FA3-BBDD-44089A2DB893}" presName="rootText" presStyleLbl="node1" presStyleIdx="0" presStyleCnt="2" custLinFactNeighborX="666" custLinFactNeighborY="3941"/>
      <dgm:spPr/>
      <dgm:t>
        <a:bodyPr/>
        <a:lstStyle/>
        <a:p>
          <a:endParaRPr lang="ru-RU"/>
        </a:p>
      </dgm:t>
    </dgm:pt>
    <dgm:pt modelId="{5A2153DD-2D9E-423B-A965-DA005CB8A760}" type="pres">
      <dgm:prSet presAssocID="{C2D4196C-63CE-4FA3-BBDD-44089A2DB893}" presName="rootConnector" presStyleLbl="node1" presStyleIdx="0" presStyleCnt="2"/>
      <dgm:spPr/>
      <dgm:t>
        <a:bodyPr/>
        <a:lstStyle/>
        <a:p>
          <a:endParaRPr lang="ru-RU"/>
        </a:p>
      </dgm:t>
    </dgm:pt>
    <dgm:pt modelId="{159003D4-CB24-4EAA-BBBE-AC8F1927ACE2}" type="pres">
      <dgm:prSet presAssocID="{C2D4196C-63CE-4FA3-BBDD-44089A2DB893}" presName="childShape" presStyleCnt="0"/>
      <dgm:spPr/>
      <dgm:t>
        <a:bodyPr/>
        <a:lstStyle/>
        <a:p>
          <a:endParaRPr lang="ru-RU"/>
        </a:p>
      </dgm:t>
    </dgm:pt>
    <dgm:pt modelId="{4262512C-8C98-4B16-BD52-DCA017AF362D}" type="pres">
      <dgm:prSet presAssocID="{1CE11A8A-4956-4ECA-A9C6-60F9BB83AC12}" presName="Name13" presStyleLbl="parChTrans1D2" presStyleIdx="0" presStyleCnt="6"/>
      <dgm:spPr/>
      <dgm:t>
        <a:bodyPr/>
        <a:lstStyle/>
        <a:p>
          <a:endParaRPr lang="ru-RU"/>
        </a:p>
      </dgm:t>
    </dgm:pt>
    <dgm:pt modelId="{123184B7-2A7A-4D96-B450-BF2DA4E380C6}" type="pres">
      <dgm:prSet presAssocID="{7860F089-C886-4929-8692-AB7DED4717FA}" presName="childText" presStyleLbl="bgAcc1" presStyleIdx="0" presStyleCnt="6" custScaleX="119955" custLinFactNeighborX="-8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FFAD48-F634-4A94-8020-DD3311BAFFC8}" type="pres">
      <dgm:prSet presAssocID="{CA49F8E6-2CEC-4FC9-81C7-BE583CEEFEA5}" presName="Name13" presStyleLbl="parChTrans1D2" presStyleIdx="1" presStyleCnt="6"/>
      <dgm:spPr/>
      <dgm:t>
        <a:bodyPr/>
        <a:lstStyle/>
        <a:p>
          <a:endParaRPr lang="ru-RU"/>
        </a:p>
      </dgm:t>
    </dgm:pt>
    <dgm:pt modelId="{A12940CE-A768-420D-8872-A7DF3F1C6B82}" type="pres">
      <dgm:prSet presAssocID="{CBA9DAB8-678C-42E7-A1CA-EF26A3580058}" presName="childText" presStyleLbl="bgAcc1" presStyleIdx="1" presStyleCnt="6" custScaleX="117460" custLinFactNeighborX="2341" custLinFactNeighborY="1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441411-8F90-4DBD-9161-9366A6ED59E8}" type="pres">
      <dgm:prSet presAssocID="{058CBAE5-9544-4542-8438-A94A871ADB22}" presName="Name13" presStyleLbl="parChTrans1D2" presStyleIdx="2" presStyleCnt="6"/>
      <dgm:spPr/>
      <dgm:t>
        <a:bodyPr/>
        <a:lstStyle/>
        <a:p>
          <a:endParaRPr lang="ru-RU"/>
        </a:p>
      </dgm:t>
    </dgm:pt>
    <dgm:pt modelId="{52427BB8-0F58-4835-9EBB-29C1ED9859F6}" type="pres">
      <dgm:prSet presAssocID="{E6AB9302-80B5-43A0-9215-C42BC95CF884}" presName="childText" presStyleLbl="bgAcc1" presStyleIdx="2" presStyleCnt="6" custScaleX="120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5EB14-F8C6-486E-8A47-288E2B73FAFD}" type="pres">
      <dgm:prSet presAssocID="{94A835A3-BD29-4218-B383-6ECC0C80FBEC}" presName="root" presStyleCnt="0"/>
      <dgm:spPr/>
      <dgm:t>
        <a:bodyPr/>
        <a:lstStyle/>
        <a:p>
          <a:endParaRPr lang="ru-RU"/>
        </a:p>
      </dgm:t>
    </dgm:pt>
    <dgm:pt modelId="{A6A20B68-8A7D-4DFF-A29F-D7430C093E0C}" type="pres">
      <dgm:prSet presAssocID="{94A835A3-BD29-4218-B383-6ECC0C80FBEC}" presName="rootComposite" presStyleCnt="0"/>
      <dgm:spPr/>
      <dgm:t>
        <a:bodyPr/>
        <a:lstStyle/>
        <a:p>
          <a:endParaRPr lang="ru-RU"/>
        </a:p>
      </dgm:t>
    </dgm:pt>
    <dgm:pt modelId="{076787FC-4972-41FA-84CD-F5C1F0E686F7}" type="pres">
      <dgm:prSet presAssocID="{94A835A3-BD29-4218-B383-6ECC0C80FBEC}" presName="rootText" presStyleLbl="node1" presStyleIdx="1" presStyleCnt="2"/>
      <dgm:spPr/>
      <dgm:t>
        <a:bodyPr/>
        <a:lstStyle/>
        <a:p>
          <a:endParaRPr lang="ru-RU"/>
        </a:p>
      </dgm:t>
    </dgm:pt>
    <dgm:pt modelId="{3B2504E2-A07D-4355-ADCE-8119AFD260A8}" type="pres">
      <dgm:prSet presAssocID="{94A835A3-BD29-4218-B383-6ECC0C80FBEC}" presName="rootConnector" presStyleLbl="node1" presStyleIdx="1" presStyleCnt="2"/>
      <dgm:spPr/>
      <dgm:t>
        <a:bodyPr/>
        <a:lstStyle/>
        <a:p>
          <a:endParaRPr lang="ru-RU"/>
        </a:p>
      </dgm:t>
    </dgm:pt>
    <dgm:pt modelId="{D5FB82EE-7BFE-4166-A3D8-96A62C5D60A1}" type="pres">
      <dgm:prSet presAssocID="{94A835A3-BD29-4218-B383-6ECC0C80FBEC}" presName="childShape" presStyleCnt="0"/>
      <dgm:spPr/>
      <dgm:t>
        <a:bodyPr/>
        <a:lstStyle/>
        <a:p>
          <a:endParaRPr lang="ru-RU"/>
        </a:p>
      </dgm:t>
    </dgm:pt>
    <dgm:pt modelId="{7CDE3C8A-7E4C-4804-8D0C-0C02957D7650}" type="pres">
      <dgm:prSet presAssocID="{E35D62DA-B3A0-47AC-B1F6-CF40D7FBEE72}" presName="Name13" presStyleLbl="parChTrans1D2" presStyleIdx="3" presStyleCnt="6"/>
      <dgm:spPr/>
      <dgm:t>
        <a:bodyPr/>
        <a:lstStyle/>
        <a:p>
          <a:endParaRPr lang="ru-RU"/>
        </a:p>
      </dgm:t>
    </dgm:pt>
    <dgm:pt modelId="{B3269C45-FBFA-4987-B30C-BA2C76D2B76E}" type="pres">
      <dgm:prSet presAssocID="{E9A73A7E-EAF8-4C61-8A77-6C3EA8E89F38}" presName="childText" presStyleLbl="bgAcc1" presStyleIdx="3" presStyleCnt="6" custScaleX="111279" custLinFactNeighborY="13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8FD81C-1768-4963-BE39-BA68A303D3F5}" type="pres">
      <dgm:prSet presAssocID="{A3F783CA-FE86-43D5-9DA8-349C7DED8BFC}" presName="Name13" presStyleLbl="parChTrans1D2" presStyleIdx="4" presStyleCnt="6"/>
      <dgm:spPr/>
      <dgm:t>
        <a:bodyPr/>
        <a:lstStyle/>
        <a:p>
          <a:endParaRPr lang="ru-RU"/>
        </a:p>
      </dgm:t>
    </dgm:pt>
    <dgm:pt modelId="{09E693EE-7191-45F5-9CBE-5871D02CCFCF}" type="pres">
      <dgm:prSet presAssocID="{86708EDC-FF6A-4D2F-8307-D58361EE4A4F}" presName="childText" presStyleLbl="bgAcc1" presStyleIdx="4" presStyleCnt="6" custScaleX="117460" custLinFactNeighborX="2341" custLinFactNeighborY="1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59E362-F5CD-462A-BD2B-953A9C556FA0}" type="pres">
      <dgm:prSet presAssocID="{2502BC66-E3D5-4706-BE2B-39FC06016DF8}" presName="Name13" presStyleLbl="parChTrans1D2" presStyleIdx="5" presStyleCnt="6"/>
      <dgm:spPr/>
      <dgm:t>
        <a:bodyPr/>
        <a:lstStyle/>
        <a:p>
          <a:endParaRPr lang="ru-RU"/>
        </a:p>
      </dgm:t>
    </dgm:pt>
    <dgm:pt modelId="{0921377B-BCC3-46C7-8780-3A5BB49F4B15}" type="pres">
      <dgm:prSet presAssocID="{EEBF5105-F3DF-49E8-884A-AF6D697ED47C}" presName="childText" presStyleLbl="bgAcc1" presStyleIdx="5" presStyleCnt="6" custScaleX="111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8AF6D2-0F44-41BD-8BFA-B89CF88C85B1}" type="presOf" srcId="{7860F089-C886-4929-8692-AB7DED4717FA}" destId="{123184B7-2A7A-4D96-B450-BF2DA4E380C6}" srcOrd="0" destOrd="0" presId="urn:microsoft.com/office/officeart/2005/8/layout/hierarchy3"/>
    <dgm:cxn modelId="{A3D75040-4D03-4EC7-85FC-B0CB62DCB57C}" srcId="{94A835A3-BD29-4218-B383-6ECC0C80FBEC}" destId="{E9A73A7E-EAF8-4C61-8A77-6C3EA8E89F38}" srcOrd="0" destOrd="0" parTransId="{E35D62DA-B3A0-47AC-B1F6-CF40D7FBEE72}" sibTransId="{44B28B95-2F53-4876-9003-BA991902EF95}"/>
    <dgm:cxn modelId="{3068D0A3-8BB4-44BA-AD8A-FB1032D01FA4}" type="presOf" srcId="{1CE11A8A-4956-4ECA-A9C6-60F9BB83AC12}" destId="{4262512C-8C98-4B16-BD52-DCA017AF362D}" srcOrd="0" destOrd="0" presId="urn:microsoft.com/office/officeart/2005/8/layout/hierarchy3"/>
    <dgm:cxn modelId="{9202A648-A69C-4A62-921F-0946CE4233A6}" type="presOf" srcId="{058CBAE5-9544-4542-8438-A94A871ADB22}" destId="{29441411-8F90-4DBD-9161-9366A6ED59E8}" srcOrd="0" destOrd="0" presId="urn:microsoft.com/office/officeart/2005/8/layout/hierarchy3"/>
    <dgm:cxn modelId="{80C23B42-718D-4962-A78D-906929BA39F8}" type="presOf" srcId="{2502BC66-E3D5-4706-BE2B-39FC06016DF8}" destId="{FD59E362-F5CD-462A-BD2B-953A9C556FA0}" srcOrd="0" destOrd="0" presId="urn:microsoft.com/office/officeart/2005/8/layout/hierarchy3"/>
    <dgm:cxn modelId="{FA659F67-1A9D-4C17-817A-3754C951A457}" type="presOf" srcId="{C2D4196C-63CE-4FA3-BBDD-44089A2DB893}" destId="{4F93248B-F049-4809-8FC7-276B88D564FE}" srcOrd="0" destOrd="0" presId="urn:microsoft.com/office/officeart/2005/8/layout/hierarchy3"/>
    <dgm:cxn modelId="{CEE275D0-EBE5-4DD1-927C-8E8B455FCA09}" type="presOf" srcId="{E9A73A7E-EAF8-4C61-8A77-6C3EA8E89F38}" destId="{B3269C45-FBFA-4987-B30C-BA2C76D2B76E}" srcOrd="0" destOrd="0" presId="urn:microsoft.com/office/officeart/2005/8/layout/hierarchy3"/>
    <dgm:cxn modelId="{89CEDF52-F7AD-4DED-AFDD-83910716A68C}" type="presOf" srcId="{837A6C41-69D9-425C-B8D8-9F7F9F7BEB83}" destId="{10C65050-EA60-4C43-B416-C90778B47E96}" srcOrd="0" destOrd="0" presId="urn:microsoft.com/office/officeart/2005/8/layout/hierarchy3"/>
    <dgm:cxn modelId="{17922DAE-0978-4444-9C24-642DD1CAE18B}" type="presOf" srcId="{E35D62DA-B3A0-47AC-B1F6-CF40D7FBEE72}" destId="{7CDE3C8A-7E4C-4804-8D0C-0C02957D7650}" srcOrd="0" destOrd="0" presId="urn:microsoft.com/office/officeart/2005/8/layout/hierarchy3"/>
    <dgm:cxn modelId="{EDEEF5BC-9029-4E7D-9F6F-3677C7300E9C}" type="presOf" srcId="{EEBF5105-F3DF-49E8-884A-AF6D697ED47C}" destId="{0921377B-BCC3-46C7-8780-3A5BB49F4B15}" srcOrd="0" destOrd="0" presId="urn:microsoft.com/office/officeart/2005/8/layout/hierarchy3"/>
    <dgm:cxn modelId="{ACACDC2B-A9D0-44C1-9D76-4FC7773852C7}" type="presOf" srcId="{C2D4196C-63CE-4FA3-BBDD-44089A2DB893}" destId="{5A2153DD-2D9E-423B-A965-DA005CB8A760}" srcOrd="1" destOrd="0" presId="urn:microsoft.com/office/officeart/2005/8/layout/hierarchy3"/>
    <dgm:cxn modelId="{41B39369-5421-48F6-B4C6-84925B879B75}" srcId="{C2D4196C-63CE-4FA3-BBDD-44089A2DB893}" destId="{7860F089-C886-4929-8692-AB7DED4717FA}" srcOrd="0" destOrd="0" parTransId="{1CE11A8A-4956-4ECA-A9C6-60F9BB83AC12}" sibTransId="{74B7A7B1-AD74-44CC-9903-AEB447D1AFEE}"/>
    <dgm:cxn modelId="{D41D464C-488C-47CB-BA07-A5C9FBFB4BA3}" srcId="{C2D4196C-63CE-4FA3-BBDD-44089A2DB893}" destId="{E6AB9302-80B5-43A0-9215-C42BC95CF884}" srcOrd="2" destOrd="0" parTransId="{058CBAE5-9544-4542-8438-A94A871ADB22}" sibTransId="{A627E1B9-9FD1-4B06-9D6F-2ADC17B56997}"/>
    <dgm:cxn modelId="{02BE8B36-5115-4D67-94B8-783D1D01395D}" type="presOf" srcId="{E6AB9302-80B5-43A0-9215-C42BC95CF884}" destId="{52427BB8-0F58-4835-9EBB-29C1ED9859F6}" srcOrd="0" destOrd="0" presId="urn:microsoft.com/office/officeart/2005/8/layout/hierarchy3"/>
    <dgm:cxn modelId="{931EC9C9-7D33-42DC-8966-2BCB48350C8A}" type="presOf" srcId="{94A835A3-BD29-4218-B383-6ECC0C80FBEC}" destId="{3B2504E2-A07D-4355-ADCE-8119AFD260A8}" srcOrd="1" destOrd="0" presId="urn:microsoft.com/office/officeart/2005/8/layout/hierarchy3"/>
    <dgm:cxn modelId="{3BF5E0AE-A4DA-4B20-B725-5167E7E139FD}" srcId="{94A835A3-BD29-4218-B383-6ECC0C80FBEC}" destId="{EEBF5105-F3DF-49E8-884A-AF6D697ED47C}" srcOrd="2" destOrd="0" parTransId="{2502BC66-E3D5-4706-BE2B-39FC06016DF8}" sibTransId="{71904DB5-054E-4BAB-8AF5-DE4084390BF7}"/>
    <dgm:cxn modelId="{181A7B1D-5C81-4ADA-98A4-DE74FF464734}" srcId="{C2D4196C-63CE-4FA3-BBDD-44089A2DB893}" destId="{CBA9DAB8-678C-42E7-A1CA-EF26A3580058}" srcOrd="1" destOrd="0" parTransId="{CA49F8E6-2CEC-4FC9-81C7-BE583CEEFEA5}" sibTransId="{B1A209CD-DCAB-48F0-A292-AAC100B3839A}"/>
    <dgm:cxn modelId="{F885F96E-B3C4-42E6-8E78-03F74C4CF95D}" type="presOf" srcId="{A3F783CA-FE86-43D5-9DA8-349C7DED8BFC}" destId="{958FD81C-1768-4963-BE39-BA68A303D3F5}" srcOrd="0" destOrd="0" presId="urn:microsoft.com/office/officeart/2005/8/layout/hierarchy3"/>
    <dgm:cxn modelId="{B464EFAB-FAE8-4DE3-BCAB-F3C8BBD33530}" srcId="{837A6C41-69D9-425C-B8D8-9F7F9F7BEB83}" destId="{C2D4196C-63CE-4FA3-BBDD-44089A2DB893}" srcOrd="0" destOrd="0" parTransId="{E0FE126D-DE38-4C55-A20A-2B9A69419E8F}" sibTransId="{AA769F94-C6F8-4257-99FB-F7F2A20DEE87}"/>
    <dgm:cxn modelId="{1A8A5F48-69F1-4FAD-85BD-7A41ABD169ED}" srcId="{94A835A3-BD29-4218-B383-6ECC0C80FBEC}" destId="{86708EDC-FF6A-4D2F-8307-D58361EE4A4F}" srcOrd="1" destOrd="0" parTransId="{A3F783CA-FE86-43D5-9DA8-349C7DED8BFC}" sibTransId="{8A2128CB-045A-4E30-86FC-2C1192C1B34C}"/>
    <dgm:cxn modelId="{BA23DCF9-053E-4F20-958E-F0A52A1122B4}" type="presOf" srcId="{CBA9DAB8-678C-42E7-A1CA-EF26A3580058}" destId="{A12940CE-A768-420D-8872-A7DF3F1C6B82}" srcOrd="0" destOrd="0" presId="urn:microsoft.com/office/officeart/2005/8/layout/hierarchy3"/>
    <dgm:cxn modelId="{BB64338D-E60A-4632-AFBA-C5456DF71302}" srcId="{837A6C41-69D9-425C-B8D8-9F7F9F7BEB83}" destId="{94A835A3-BD29-4218-B383-6ECC0C80FBEC}" srcOrd="1" destOrd="0" parTransId="{ABE89E75-AC7C-49DA-A9BF-26BF09A66A1F}" sibTransId="{489F2B57-BF25-493B-8312-C4FDBCF61C84}"/>
    <dgm:cxn modelId="{3015AF81-E5AE-49D3-8CD4-85F12ABDE9FA}" type="presOf" srcId="{CA49F8E6-2CEC-4FC9-81C7-BE583CEEFEA5}" destId="{2BFFAD48-F634-4A94-8020-DD3311BAFFC8}" srcOrd="0" destOrd="0" presId="urn:microsoft.com/office/officeart/2005/8/layout/hierarchy3"/>
    <dgm:cxn modelId="{E4F204E7-A120-4022-B0C4-5F22B8810E06}" type="presOf" srcId="{94A835A3-BD29-4218-B383-6ECC0C80FBEC}" destId="{076787FC-4972-41FA-84CD-F5C1F0E686F7}" srcOrd="0" destOrd="0" presId="urn:microsoft.com/office/officeart/2005/8/layout/hierarchy3"/>
    <dgm:cxn modelId="{6BD05504-3582-4B6C-BE50-71A24F987A49}" type="presOf" srcId="{86708EDC-FF6A-4D2F-8307-D58361EE4A4F}" destId="{09E693EE-7191-45F5-9CBE-5871D02CCFCF}" srcOrd="0" destOrd="0" presId="urn:microsoft.com/office/officeart/2005/8/layout/hierarchy3"/>
    <dgm:cxn modelId="{5AFEBABB-481B-48DD-97CD-AB1364150634}" type="presParOf" srcId="{10C65050-EA60-4C43-B416-C90778B47E96}" destId="{5CF64C16-7C8E-4076-BA39-4DCE82939981}" srcOrd="0" destOrd="0" presId="urn:microsoft.com/office/officeart/2005/8/layout/hierarchy3"/>
    <dgm:cxn modelId="{5C8AA106-EB28-4CC1-8431-2B5551B54EEA}" type="presParOf" srcId="{5CF64C16-7C8E-4076-BA39-4DCE82939981}" destId="{A4244E5E-A421-43E3-9AD9-A98DCD53621A}" srcOrd="0" destOrd="0" presId="urn:microsoft.com/office/officeart/2005/8/layout/hierarchy3"/>
    <dgm:cxn modelId="{519A2670-C0AE-4068-A996-E6C77929216E}" type="presParOf" srcId="{A4244E5E-A421-43E3-9AD9-A98DCD53621A}" destId="{4F93248B-F049-4809-8FC7-276B88D564FE}" srcOrd="0" destOrd="0" presId="urn:microsoft.com/office/officeart/2005/8/layout/hierarchy3"/>
    <dgm:cxn modelId="{F612E9A0-145D-4C39-840E-C121DC55EB49}" type="presParOf" srcId="{A4244E5E-A421-43E3-9AD9-A98DCD53621A}" destId="{5A2153DD-2D9E-423B-A965-DA005CB8A760}" srcOrd="1" destOrd="0" presId="urn:microsoft.com/office/officeart/2005/8/layout/hierarchy3"/>
    <dgm:cxn modelId="{15422D45-877E-4A20-9B00-DA9FAB69D684}" type="presParOf" srcId="{5CF64C16-7C8E-4076-BA39-4DCE82939981}" destId="{159003D4-CB24-4EAA-BBBE-AC8F1927ACE2}" srcOrd="1" destOrd="0" presId="urn:microsoft.com/office/officeart/2005/8/layout/hierarchy3"/>
    <dgm:cxn modelId="{8FEE51D9-F46F-4F89-8810-05E65676F432}" type="presParOf" srcId="{159003D4-CB24-4EAA-BBBE-AC8F1927ACE2}" destId="{4262512C-8C98-4B16-BD52-DCA017AF362D}" srcOrd="0" destOrd="0" presId="urn:microsoft.com/office/officeart/2005/8/layout/hierarchy3"/>
    <dgm:cxn modelId="{52536F0B-78CB-49B4-A167-6618514ED8F0}" type="presParOf" srcId="{159003D4-CB24-4EAA-BBBE-AC8F1927ACE2}" destId="{123184B7-2A7A-4D96-B450-BF2DA4E380C6}" srcOrd="1" destOrd="0" presId="urn:microsoft.com/office/officeart/2005/8/layout/hierarchy3"/>
    <dgm:cxn modelId="{B99DA5D9-8E70-49C7-A6EC-FF43ECCECAD7}" type="presParOf" srcId="{159003D4-CB24-4EAA-BBBE-AC8F1927ACE2}" destId="{2BFFAD48-F634-4A94-8020-DD3311BAFFC8}" srcOrd="2" destOrd="0" presId="urn:microsoft.com/office/officeart/2005/8/layout/hierarchy3"/>
    <dgm:cxn modelId="{9EC8A912-086E-4978-BA2C-769EB5D67F32}" type="presParOf" srcId="{159003D4-CB24-4EAA-BBBE-AC8F1927ACE2}" destId="{A12940CE-A768-420D-8872-A7DF3F1C6B82}" srcOrd="3" destOrd="0" presId="urn:microsoft.com/office/officeart/2005/8/layout/hierarchy3"/>
    <dgm:cxn modelId="{06E0F36D-EBFF-4A14-8D06-8B9E36E10415}" type="presParOf" srcId="{159003D4-CB24-4EAA-BBBE-AC8F1927ACE2}" destId="{29441411-8F90-4DBD-9161-9366A6ED59E8}" srcOrd="4" destOrd="0" presId="urn:microsoft.com/office/officeart/2005/8/layout/hierarchy3"/>
    <dgm:cxn modelId="{18D627ED-BC40-4169-8530-9D915271A5FB}" type="presParOf" srcId="{159003D4-CB24-4EAA-BBBE-AC8F1927ACE2}" destId="{52427BB8-0F58-4835-9EBB-29C1ED9859F6}" srcOrd="5" destOrd="0" presId="urn:microsoft.com/office/officeart/2005/8/layout/hierarchy3"/>
    <dgm:cxn modelId="{D1F0D7F4-6E03-4D88-9527-1AAF76F28A6F}" type="presParOf" srcId="{10C65050-EA60-4C43-B416-C90778B47E96}" destId="{22C5EB14-F8C6-486E-8A47-288E2B73FAFD}" srcOrd="1" destOrd="0" presId="urn:microsoft.com/office/officeart/2005/8/layout/hierarchy3"/>
    <dgm:cxn modelId="{4AE7E02B-1EF9-4473-9958-DAFE9CB47505}" type="presParOf" srcId="{22C5EB14-F8C6-486E-8A47-288E2B73FAFD}" destId="{A6A20B68-8A7D-4DFF-A29F-D7430C093E0C}" srcOrd="0" destOrd="0" presId="urn:microsoft.com/office/officeart/2005/8/layout/hierarchy3"/>
    <dgm:cxn modelId="{3C115696-9A45-422B-9D0E-0194F74661F1}" type="presParOf" srcId="{A6A20B68-8A7D-4DFF-A29F-D7430C093E0C}" destId="{076787FC-4972-41FA-84CD-F5C1F0E686F7}" srcOrd="0" destOrd="0" presId="urn:microsoft.com/office/officeart/2005/8/layout/hierarchy3"/>
    <dgm:cxn modelId="{A6BAE16E-F869-4600-AAE1-FA56FD362C5E}" type="presParOf" srcId="{A6A20B68-8A7D-4DFF-A29F-D7430C093E0C}" destId="{3B2504E2-A07D-4355-ADCE-8119AFD260A8}" srcOrd="1" destOrd="0" presId="urn:microsoft.com/office/officeart/2005/8/layout/hierarchy3"/>
    <dgm:cxn modelId="{94D9A181-F80D-43F0-B389-87D914D5B78C}" type="presParOf" srcId="{22C5EB14-F8C6-486E-8A47-288E2B73FAFD}" destId="{D5FB82EE-7BFE-4166-A3D8-96A62C5D60A1}" srcOrd="1" destOrd="0" presId="urn:microsoft.com/office/officeart/2005/8/layout/hierarchy3"/>
    <dgm:cxn modelId="{EE82D5C5-65BB-4DF5-9F24-2DA825F8F1BC}" type="presParOf" srcId="{D5FB82EE-7BFE-4166-A3D8-96A62C5D60A1}" destId="{7CDE3C8A-7E4C-4804-8D0C-0C02957D7650}" srcOrd="0" destOrd="0" presId="urn:microsoft.com/office/officeart/2005/8/layout/hierarchy3"/>
    <dgm:cxn modelId="{C5C0B510-3869-4CEE-A847-7B53552908EA}" type="presParOf" srcId="{D5FB82EE-7BFE-4166-A3D8-96A62C5D60A1}" destId="{B3269C45-FBFA-4987-B30C-BA2C76D2B76E}" srcOrd="1" destOrd="0" presId="urn:microsoft.com/office/officeart/2005/8/layout/hierarchy3"/>
    <dgm:cxn modelId="{3DB6EFF8-CD5A-42A3-A05D-6CE1DD0B3FB1}" type="presParOf" srcId="{D5FB82EE-7BFE-4166-A3D8-96A62C5D60A1}" destId="{958FD81C-1768-4963-BE39-BA68A303D3F5}" srcOrd="2" destOrd="0" presId="urn:microsoft.com/office/officeart/2005/8/layout/hierarchy3"/>
    <dgm:cxn modelId="{6B1968D8-061B-44C3-AC06-C2DAD4CA4826}" type="presParOf" srcId="{D5FB82EE-7BFE-4166-A3D8-96A62C5D60A1}" destId="{09E693EE-7191-45F5-9CBE-5871D02CCFCF}" srcOrd="3" destOrd="0" presId="urn:microsoft.com/office/officeart/2005/8/layout/hierarchy3"/>
    <dgm:cxn modelId="{80501E65-5D6B-4E03-AB5C-EC9836015BF5}" type="presParOf" srcId="{D5FB82EE-7BFE-4166-A3D8-96A62C5D60A1}" destId="{FD59E362-F5CD-462A-BD2B-953A9C556FA0}" srcOrd="4" destOrd="0" presId="urn:microsoft.com/office/officeart/2005/8/layout/hierarchy3"/>
    <dgm:cxn modelId="{88570E35-B926-4E8F-A558-91BF83D47143}" type="presParOf" srcId="{D5FB82EE-7BFE-4166-A3D8-96A62C5D60A1}" destId="{0921377B-BCC3-46C7-8780-3A5BB49F4B15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37A6C41-69D9-425C-B8D8-9F7F9F7BEB8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2D4196C-63CE-4FA3-BBDD-44089A2DB89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bg1"/>
              </a:solidFill>
            </a:rPr>
            <a:t>Программно-целевой метод планирования</a:t>
          </a:r>
          <a:endParaRPr lang="ru-RU" sz="1800" b="1" dirty="0">
            <a:solidFill>
              <a:schemeClr val="bg1"/>
            </a:solidFill>
          </a:endParaRPr>
        </a:p>
      </dgm:t>
    </dgm:pt>
    <dgm:pt modelId="{E0FE126D-DE38-4C55-A20A-2B9A69419E8F}" type="parTrans" cxnId="{B464EFAB-FAE8-4DE3-BCAB-F3C8BBD33530}">
      <dgm:prSet/>
      <dgm:spPr/>
      <dgm:t>
        <a:bodyPr/>
        <a:lstStyle/>
        <a:p>
          <a:endParaRPr lang="ru-RU"/>
        </a:p>
      </dgm:t>
    </dgm:pt>
    <dgm:pt modelId="{AA769F94-C6F8-4257-99FB-F7F2A20DEE87}" type="sibTrans" cxnId="{B464EFAB-FAE8-4DE3-BCAB-F3C8BBD33530}">
      <dgm:prSet/>
      <dgm:spPr/>
      <dgm:t>
        <a:bodyPr/>
        <a:lstStyle/>
        <a:p>
          <a:endParaRPr lang="ru-RU"/>
        </a:p>
      </dgm:t>
    </dgm:pt>
    <dgm:pt modelId="{94A835A3-BD29-4218-B383-6ECC0C80FBEC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1"/>
              </a:solidFill>
            </a:rPr>
            <a:t>Годовой план</a:t>
          </a:r>
          <a:endParaRPr lang="ru-RU" sz="2000" b="1" dirty="0">
            <a:solidFill>
              <a:schemeClr val="bg1"/>
            </a:solidFill>
          </a:endParaRPr>
        </a:p>
      </dgm:t>
    </dgm:pt>
    <dgm:pt modelId="{ABE89E75-AC7C-49DA-A9BF-26BF09A66A1F}" type="parTrans" cxnId="{BB64338D-E60A-4632-AFBA-C5456DF71302}">
      <dgm:prSet/>
      <dgm:spPr/>
      <dgm:t>
        <a:bodyPr/>
        <a:lstStyle/>
        <a:p>
          <a:endParaRPr lang="ru-RU"/>
        </a:p>
      </dgm:t>
    </dgm:pt>
    <dgm:pt modelId="{489F2B57-BF25-493B-8312-C4FDBCF61C84}" type="sibTrans" cxnId="{BB64338D-E60A-4632-AFBA-C5456DF71302}">
      <dgm:prSet/>
      <dgm:spPr/>
      <dgm:t>
        <a:bodyPr/>
        <a:lstStyle/>
        <a:p>
          <a:endParaRPr lang="ru-RU"/>
        </a:p>
      </dgm:t>
    </dgm:pt>
    <dgm:pt modelId="{9D3CB534-57F7-4BB3-9E4C-B30F060E8B2E}">
      <dgm:prSet phldrT="[Текст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28829,7</a:t>
          </a:r>
          <a:endParaRPr lang="ru-RU" sz="20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+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66320,9</a:t>
          </a:r>
        </a:p>
      </dgm:t>
    </dgm:pt>
    <dgm:pt modelId="{0A09CBDF-BE6C-43C8-AE01-69EE3D579B32}" type="sibTrans" cxnId="{49C3C26C-A61A-4B72-98BD-30AD5A1D3E8B}">
      <dgm:prSet/>
      <dgm:spPr/>
      <dgm:t>
        <a:bodyPr/>
        <a:lstStyle/>
        <a:p>
          <a:endParaRPr lang="ru-RU"/>
        </a:p>
      </dgm:t>
    </dgm:pt>
    <dgm:pt modelId="{BD85E561-B51F-47C0-8E5E-AB99BBF59F74}" type="parTrans" cxnId="{49C3C26C-A61A-4B72-98BD-30AD5A1D3E8B}">
      <dgm:prSet/>
      <dgm:spPr/>
      <dgm:t>
        <a:bodyPr/>
        <a:lstStyle/>
        <a:p>
          <a:endParaRPr lang="ru-RU"/>
        </a:p>
      </dgm:t>
    </dgm:pt>
    <dgm:pt modelId="{E9A73A7E-EAF8-4C61-8A77-6C3EA8E89F3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583 102,6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4B28B95-2F53-4876-9003-BA991902EF95}" type="sibTrans" cxnId="{A3D75040-4D03-4EC7-85FC-B0CB62DCB57C}">
      <dgm:prSet/>
      <dgm:spPr/>
      <dgm:t>
        <a:bodyPr/>
        <a:lstStyle/>
        <a:p>
          <a:endParaRPr lang="ru-RU"/>
        </a:p>
      </dgm:t>
    </dgm:pt>
    <dgm:pt modelId="{E35D62DA-B3A0-47AC-B1F6-CF40D7FBEE72}" type="parTrans" cxnId="{A3D75040-4D03-4EC7-85FC-B0CB62DCB57C}">
      <dgm:prSet/>
      <dgm:spPr/>
      <dgm:t>
        <a:bodyPr/>
        <a:lstStyle/>
        <a:p>
          <a:endParaRPr lang="ru-RU"/>
        </a:p>
      </dgm:t>
    </dgm:pt>
    <dgm:pt modelId="{EEBF5105-F3DF-49E8-884A-AF6D697ED47C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937 715,2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2502BC66-E3D5-4706-BE2B-39FC06016DF8}" type="parTrans" cxnId="{3BF5E0AE-A4DA-4B20-B725-5167E7E139FD}">
      <dgm:prSet/>
      <dgm:spPr/>
      <dgm:t>
        <a:bodyPr/>
        <a:lstStyle/>
        <a:p>
          <a:endParaRPr lang="ru-RU"/>
        </a:p>
      </dgm:t>
    </dgm:pt>
    <dgm:pt modelId="{71904DB5-054E-4BAB-8AF5-DE4084390BF7}" type="sibTrans" cxnId="{3BF5E0AE-A4DA-4B20-B725-5167E7E139FD}">
      <dgm:prSet/>
      <dgm:spPr/>
      <dgm:t>
        <a:bodyPr/>
        <a:lstStyle/>
        <a:p>
          <a:endParaRPr lang="ru-RU"/>
        </a:p>
      </dgm:t>
    </dgm:pt>
    <dgm:pt modelId="{B3BB63F8-7E25-47AC-850C-942EC671257D}">
      <dgm:prSet/>
      <dgm:spPr/>
      <dgm:t>
        <a:bodyPr/>
        <a:lstStyle/>
        <a:p>
          <a:r>
            <a:rPr lang="ru-RU" b="1" dirty="0" smtClean="0"/>
            <a:t>Муниципальные программы </a:t>
          </a:r>
          <a:endParaRPr lang="ru-RU" b="1" dirty="0"/>
        </a:p>
      </dgm:t>
    </dgm:pt>
    <dgm:pt modelId="{72081259-A1A6-4DCB-BA90-E0A4CAC39E9D}" type="parTrans" cxnId="{527827C1-9CE8-441D-AA09-38801F3B13DA}">
      <dgm:prSet/>
      <dgm:spPr/>
      <dgm:t>
        <a:bodyPr/>
        <a:lstStyle/>
        <a:p>
          <a:endParaRPr lang="ru-RU"/>
        </a:p>
      </dgm:t>
    </dgm:pt>
    <dgm:pt modelId="{32228B0D-FA51-44E7-AB05-E59D995DFC87}" type="sibTrans" cxnId="{527827C1-9CE8-441D-AA09-38801F3B13DA}">
      <dgm:prSet/>
      <dgm:spPr/>
      <dgm:t>
        <a:bodyPr/>
        <a:lstStyle/>
        <a:p>
          <a:endParaRPr lang="ru-RU"/>
        </a:p>
      </dgm:t>
    </dgm:pt>
    <dgm:pt modelId="{8156659E-2FD8-4F0C-85C8-776F156AE7BB}">
      <dgm:prSet/>
      <dgm:spPr/>
      <dgm:t>
        <a:bodyPr/>
        <a:lstStyle/>
        <a:p>
          <a:r>
            <a:rPr lang="ru-RU" b="1" dirty="0" smtClean="0"/>
            <a:t> Государственные программы СО</a:t>
          </a:r>
        </a:p>
        <a:p>
          <a:r>
            <a:rPr lang="ru-RU" b="1" dirty="0" smtClean="0"/>
            <a:t>+ не программные расходы</a:t>
          </a:r>
          <a:endParaRPr lang="ru-RU" b="1" dirty="0"/>
        </a:p>
      </dgm:t>
    </dgm:pt>
    <dgm:pt modelId="{40251C2D-FF32-4F1C-858D-6A5839004169}" type="parTrans" cxnId="{25F41027-6368-41B3-8AF6-AB8866388318}">
      <dgm:prSet/>
      <dgm:spPr/>
      <dgm:t>
        <a:bodyPr/>
        <a:lstStyle/>
        <a:p>
          <a:endParaRPr lang="ru-RU"/>
        </a:p>
      </dgm:t>
    </dgm:pt>
    <dgm:pt modelId="{4EFA836F-FC21-4AB2-8C66-28AC2E2E9F4F}" type="sibTrans" cxnId="{25F41027-6368-41B3-8AF6-AB8866388318}">
      <dgm:prSet/>
      <dgm:spPr/>
      <dgm:t>
        <a:bodyPr/>
        <a:lstStyle/>
        <a:p>
          <a:endParaRPr lang="ru-RU"/>
        </a:p>
      </dgm:t>
    </dgm:pt>
    <dgm:pt modelId="{31A7AE0B-4B98-4F18-95D6-91847C136BDE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Всего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987A94F-4957-4BE5-A290-7361A92573D1}" type="parTrans" cxnId="{8212B2F1-4C19-403D-8396-AE579D64A998}">
      <dgm:prSet/>
      <dgm:spPr/>
      <dgm:t>
        <a:bodyPr/>
        <a:lstStyle/>
        <a:p>
          <a:endParaRPr lang="ru-RU"/>
        </a:p>
      </dgm:t>
    </dgm:pt>
    <dgm:pt modelId="{7CCD95EE-94ED-41F6-AC67-8173AD423FB8}" type="sibTrans" cxnId="{8212B2F1-4C19-403D-8396-AE579D64A998}">
      <dgm:prSet/>
      <dgm:spPr/>
      <dgm:t>
        <a:bodyPr/>
        <a:lstStyle/>
        <a:p>
          <a:endParaRPr lang="ru-RU"/>
        </a:p>
      </dgm:t>
    </dgm:pt>
    <dgm:pt modelId="{10C65050-EA60-4C43-B416-C90778B47E96}" type="pres">
      <dgm:prSet presAssocID="{837A6C41-69D9-425C-B8D8-9F7F9F7BEB8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F64C16-7C8E-4076-BA39-4DCE82939981}" type="pres">
      <dgm:prSet presAssocID="{C2D4196C-63CE-4FA3-BBDD-44089A2DB893}" presName="root" presStyleCnt="0"/>
      <dgm:spPr/>
    </dgm:pt>
    <dgm:pt modelId="{A4244E5E-A421-43E3-9AD9-A98DCD53621A}" type="pres">
      <dgm:prSet presAssocID="{C2D4196C-63CE-4FA3-BBDD-44089A2DB893}" presName="rootComposite" presStyleCnt="0"/>
      <dgm:spPr/>
    </dgm:pt>
    <dgm:pt modelId="{4F93248B-F049-4809-8FC7-276B88D564FE}" type="pres">
      <dgm:prSet presAssocID="{C2D4196C-63CE-4FA3-BBDD-44089A2DB893}" presName="rootText" presStyleLbl="node1" presStyleIdx="0" presStyleCnt="2" custScaleX="163985" custScaleY="113616"/>
      <dgm:spPr/>
      <dgm:t>
        <a:bodyPr/>
        <a:lstStyle/>
        <a:p>
          <a:endParaRPr lang="ru-RU"/>
        </a:p>
      </dgm:t>
    </dgm:pt>
    <dgm:pt modelId="{5A2153DD-2D9E-423B-A965-DA005CB8A760}" type="pres">
      <dgm:prSet presAssocID="{C2D4196C-63CE-4FA3-BBDD-44089A2DB893}" presName="rootConnector" presStyleLbl="node1" presStyleIdx="0" presStyleCnt="2"/>
      <dgm:spPr/>
      <dgm:t>
        <a:bodyPr/>
        <a:lstStyle/>
        <a:p>
          <a:endParaRPr lang="ru-RU"/>
        </a:p>
      </dgm:t>
    </dgm:pt>
    <dgm:pt modelId="{159003D4-CB24-4EAA-BBBE-AC8F1927ACE2}" type="pres">
      <dgm:prSet presAssocID="{C2D4196C-63CE-4FA3-BBDD-44089A2DB893}" presName="childShape" presStyleCnt="0"/>
      <dgm:spPr/>
    </dgm:pt>
    <dgm:pt modelId="{E0936AD0-5F70-43C8-ABE5-C130D3878D5B}" type="pres">
      <dgm:prSet presAssocID="{72081259-A1A6-4DCB-BA90-E0A4CAC39E9D}" presName="Name13" presStyleLbl="parChTrans1D2" presStyleIdx="0" presStyleCnt="6"/>
      <dgm:spPr/>
      <dgm:t>
        <a:bodyPr/>
        <a:lstStyle/>
        <a:p>
          <a:endParaRPr lang="ru-RU"/>
        </a:p>
      </dgm:t>
    </dgm:pt>
    <dgm:pt modelId="{BA574755-8D03-4459-9BDB-EAF07646C4CA}" type="pres">
      <dgm:prSet presAssocID="{B3BB63F8-7E25-47AC-850C-942EC671257D}" presName="childText" presStyleLbl="bgAcc1" presStyleIdx="0" presStyleCnt="6" custScaleX="196774" custLinFactNeighborX="-491" custLinFactNeighborY="-6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A52434-045D-4336-84AD-BC825162881A}" type="pres">
      <dgm:prSet presAssocID="{40251C2D-FF32-4F1C-858D-6A5839004169}" presName="Name13" presStyleLbl="parChTrans1D2" presStyleIdx="1" presStyleCnt="6"/>
      <dgm:spPr/>
      <dgm:t>
        <a:bodyPr/>
        <a:lstStyle/>
        <a:p>
          <a:endParaRPr lang="ru-RU"/>
        </a:p>
      </dgm:t>
    </dgm:pt>
    <dgm:pt modelId="{EF870678-66EE-4002-8DD0-8536ABC311A2}" type="pres">
      <dgm:prSet presAssocID="{8156659E-2FD8-4F0C-85C8-776F156AE7BB}" presName="childText" presStyleLbl="bgAcc1" presStyleIdx="1" presStyleCnt="6" custScaleX="196774" custLinFactNeighborX="-491" custLinFactNeighborY="-8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489671-F62F-4427-AB3D-069EAB956DBA}" type="pres">
      <dgm:prSet presAssocID="{C987A94F-4957-4BE5-A290-7361A92573D1}" presName="Name13" presStyleLbl="parChTrans1D2" presStyleIdx="2" presStyleCnt="6"/>
      <dgm:spPr/>
      <dgm:t>
        <a:bodyPr/>
        <a:lstStyle/>
        <a:p>
          <a:endParaRPr lang="ru-RU"/>
        </a:p>
      </dgm:t>
    </dgm:pt>
    <dgm:pt modelId="{99EC82B3-321D-421F-AC46-4846D0D1B4CB}" type="pres">
      <dgm:prSet presAssocID="{31A7AE0B-4B98-4F18-95D6-91847C136BDE}" presName="childText" presStyleLbl="bgAcc1" presStyleIdx="2" presStyleCnt="6" custScaleX="196774" custLinFactNeighborX="-491" custLinFactNeighborY="-11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5EB14-F8C6-486E-8A47-288E2B73FAFD}" type="pres">
      <dgm:prSet presAssocID="{94A835A3-BD29-4218-B383-6ECC0C80FBEC}" presName="root" presStyleCnt="0"/>
      <dgm:spPr/>
    </dgm:pt>
    <dgm:pt modelId="{A6A20B68-8A7D-4DFF-A29F-D7430C093E0C}" type="pres">
      <dgm:prSet presAssocID="{94A835A3-BD29-4218-B383-6ECC0C80FBEC}" presName="rootComposite" presStyleCnt="0"/>
      <dgm:spPr/>
    </dgm:pt>
    <dgm:pt modelId="{076787FC-4972-41FA-84CD-F5C1F0E686F7}" type="pres">
      <dgm:prSet presAssocID="{94A835A3-BD29-4218-B383-6ECC0C80FBEC}" presName="rootText" presStyleLbl="node1" presStyleIdx="1" presStyleCnt="2" custScaleX="102758" custLinFactNeighborX="16063" custLinFactNeighborY="6967"/>
      <dgm:spPr/>
      <dgm:t>
        <a:bodyPr/>
        <a:lstStyle/>
        <a:p>
          <a:endParaRPr lang="ru-RU"/>
        </a:p>
      </dgm:t>
    </dgm:pt>
    <dgm:pt modelId="{3B2504E2-A07D-4355-ADCE-8119AFD260A8}" type="pres">
      <dgm:prSet presAssocID="{94A835A3-BD29-4218-B383-6ECC0C80FBEC}" presName="rootConnector" presStyleLbl="node1" presStyleIdx="1" presStyleCnt="2"/>
      <dgm:spPr/>
      <dgm:t>
        <a:bodyPr/>
        <a:lstStyle/>
        <a:p>
          <a:endParaRPr lang="ru-RU"/>
        </a:p>
      </dgm:t>
    </dgm:pt>
    <dgm:pt modelId="{D5FB82EE-7BFE-4166-A3D8-96A62C5D60A1}" type="pres">
      <dgm:prSet presAssocID="{94A835A3-BD29-4218-B383-6ECC0C80FBEC}" presName="childShape" presStyleCnt="0"/>
      <dgm:spPr/>
    </dgm:pt>
    <dgm:pt modelId="{7CDE3C8A-7E4C-4804-8D0C-0C02957D7650}" type="pres">
      <dgm:prSet presAssocID="{E35D62DA-B3A0-47AC-B1F6-CF40D7FBEE72}" presName="Name13" presStyleLbl="parChTrans1D2" presStyleIdx="3" presStyleCnt="6"/>
      <dgm:spPr/>
      <dgm:t>
        <a:bodyPr/>
        <a:lstStyle/>
        <a:p>
          <a:endParaRPr lang="ru-RU"/>
        </a:p>
      </dgm:t>
    </dgm:pt>
    <dgm:pt modelId="{B3269C45-FBFA-4987-B30C-BA2C76D2B76E}" type="pres">
      <dgm:prSet presAssocID="{E9A73A7E-EAF8-4C61-8A77-6C3EA8E89F38}" presName="childText" presStyleLbl="bgAcc1" presStyleIdx="3" presStyleCnt="6" custScaleX="113409" custLinFactNeighborX="1659" custLinFactNeighborY="69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C51A8B-B0FA-40A5-A12E-DACD850C0D64}" type="pres">
      <dgm:prSet presAssocID="{BD85E561-B51F-47C0-8E5E-AB99BBF59F74}" presName="Name13" presStyleLbl="parChTrans1D2" presStyleIdx="4" presStyleCnt="6"/>
      <dgm:spPr/>
      <dgm:t>
        <a:bodyPr/>
        <a:lstStyle/>
        <a:p>
          <a:endParaRPr lang="ru-RU"/>
        </a:p>
      </dgm:t>
    </dgm:pt>
    <dgm:pt modelId="{70AB0A28-67A1-4F0B-8912-E03EE563DAD7}" type="pres">
      <dgm:prSet presAssocID="{9D3CB534-57F7-4BB3-9E4C-B30F060E8B2E}" presName="childText" presStyleLbl="bgAcc1" presStyleIdx="4" presStyleCnt="6" custScaleX="106713" custLinFactNeighborX="2946" custLinFactNeighborY="47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59E362-F5CD-462A-BD2B-953A9C556FA0}" type="pres">
      <dgm:prSet presAssocID="{2502BC66-E3D5-4706-BE2B-39FC06016DF8}" presName="Name13" presStyleLbl="parChTrans1D2" presStyleIdx="5" presStyleCnt="6"/>
      <dgm:spPr/>
      <dgm:t>
        <a:bodyPr/>
        <a:lstStyle/>
        <a:p>
          <a:endParaRPr lang="ru-RU"/>
        </a:p>
      </dgm:t>
    </dgm:pt>
    <dgm:pt modelId="{0921377B-BCC3-46C7-8780-3A5BB49F4B15}" type="pres">
      <dgm:prSet presAssocID="{EEBF5105-F3DF-49E8-884A-AF6D697ED47C}" presName="childText" presStyleLbl="bgAcc1" presStyleIdx="5" presStyleCnt="6" custScaleX="108993" custLinFactNeighborX="3867" custLinFactNeighborY="25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3FCC37-988E-4D47-9A2F-CEE68C07B718}" type="presOf" srcId="{837A6C41-69D9-425C-B8D8-9F7F9F7BEB83}" destId="{10C65050-EA60-4C43-B416-C90778B47E96}" srcOrd="0" destOrd="0" presId="urn:microsoft.com/office/officeart/2005/8/layout/hierarchy3"/>
    <dgm:cxn modelId="{6F6D315E-932D-46B4-8E2C-E89B97C70E01}" type="presOf" srcId="{B3BB63F8-7E25-47AC-850C-942EC671257D}" destId="{BA574755-8D03-4459-9BDB-EAF07646C4CA}" srcOrd="0" destOrd="0" presId="urn:microsoft.com/office/officeart/2005/8/layout/hierarchy3"/>
    <dgm:cxn modelId="{A948B939-0020-4236-BAEC-9E4137A10C84}" type="presOf" srcId="{94A835A3-BD29-4218-B383-6ECC0C80FBEC}" destId="{076787FC-4972-41FA-84CD-F5C1F0E686F7}" srcOrd="0" destOrd="0" presId="urn:microsoft.com/office/officeart/2005/8/layout/hierarchy3"/>
    <dgm:cxn modelId="{8BDBD7EF-6391-4495-AFDF-337F2E418E4B}" type="presOf" srcId="{8156659E-2FD8-4F0C-85C8-776F156AE7BB}" destId="{EF870678-66EE-4002-8DD0-8536ABC311A2}" srcOrd="0" destOrd="0" presId="urn:microsoft.com/office/officeart/2005/8/layout/hierarchy3"/>
    <dgm:cxn modelId="{25F41027-6368-41B3-8AF6-AB8866388318}" srcId="{C2D4196C-63CE-4FA3-BBDD-44089A2DB893}" destId="{8156659E-2FD8-4F0C-85C8-776F156AE7BB}" srcOrd="1" destOrd="0" parTransId="{40251C2D-FF32-4F1C-858D-6A5839004169}" sibTransId="{4EFA836F-FC21-4AB2-8C66-28AC2E2E9F4F}"/>
    <dgm:cxn modelId="{18EBFB69-123A-46B6-BBA4-EE14D94F187B}" type="presOf" srcId="{C987A94F-4957-4BE5-A290-7361A92573D1}" destId="{FD489671-F62F-4427-AB3D-069EAB956DBA}" srcOrd="0" destOrd="0" presId="urn:microsoft.com/office/officeart/2005/8/layout/hierarchy3"/>
    <dgm:cxn modelId="{39BFA82C-55EF-4344-A45B-A3D67376AAA7}" type="presOf" srcId="{C2D4196C-63CE-4FA3-BBDD-44089A2DB893}" destId="{4F93248B-F049-4809-8FC7-276B88D564FE}" srcOrd="0" destOrd="0" presId="urn:microsoft.com/office/officeart/2005/8/layout/hierarchy3"/>
    <dgm:cxn modelId="{97C6098F-4768-43D1-809A-87DF39DC1847}" type="presOf" srcId="{E35D62DA-B3A0-47AC-B1F6-CF40D7FBEE72}" destId="{7CDE3C8A-7E4C-4804-8D0C-0C02957D7650}" srcOrd="0" destOrd="0" presId="urn:microsoft.com/office/officeart/2005/8/layout/hierarchy3"/>
    <dgm:cxn modelId="{9CE0A589-81FD-45EB-8E62-CA65B026832D}" type="presOf" srcId="{31A7AE0B-4B98-4F18-95D6-91847C136BDE}" destId="{99EC82B3-321D-421F-AC46-4846D0D1B4CB}" srcOrd="0" destOrd="0" presId="urn:microsoft.com/office/officeart/2005/8/layout/hierarchy3"/>
    <dgm:cxn modelId="{A3D75040-4D03-4EC7-85FC-B0CB62DCB57C}" srcId="{94A835A3-BD29-4218-B383-6ECC0C80FBEC}" destId="{E9A73A7E-EAF8-4C61-8A77-6C3EA8E89F38}" srcOrd="0" destOrd="0" parTransId="{E35D62DA-B3A0-47AC-B1F6-CF40D7FBEE72}" sibTransId="{44B28B95-2F53-4876-9003-BA991902EF95}"/>
    <dgm:cxn modelId="{8ECA8D00-FF6D-4F54-B0E6-CDE5DCDBE129}" type="presOf" srcId="{2502BC66-E3D5-4706-BE2B-39FC06016DF8}" destId="{FD59E362-F5CD-462A-BD2B-953A9C556FA0}" srcOrd="0" destOrd="0" presId="urn:microsoft.com/office/officeart/2005/8/layout/hierarchy3"/>
    <dgm:cxn modelId="{844D7F08-58BC-46FB-8040-31EAD48115D5}" type="presOf" srcId="{40251C2D-FF32-4F1C-858D-6A5839004169}" destId="{C6A52434-045D-4336-84AD-BC825162881A}" srcOrd="0" destOrd="0" presId="urn:microsoft.com/office/officeart/2005/8/layout/hierarchy3"/>
    <dgm:cxn modelId="{BB64338D-E60A-4632-AFBA-C5456DF71302}" srcId="{837A6C41-69D9-425C-B8D8-9F7F9F7BEB83}" destId="{94A835A3-BD29-4218-B383-6ECC0C80FBEC}" srcOrd="1" destOrd="0" parTransId="{ABE89E75-AC7C-49DA-A9BF-26BF09A66A1F}" sibTransId="{489F2B57-BF25-493B-8312-C4FDBCF61C84}"/>
    <dgm:cxn modelId="{8212B2F1-4C19-403D-8396-AE579D64A998}" srcId="{C2D4196C-63CE-4FA3-BBDD-44089A2DB893}" destId="{31A7AE0B-4B98-4F18-95D6-91847C136BDE}" srcOrd="2" destOrd="0" parTransId="{C987A94F-4957-4BE5-A290-7361A92573D1}" sibTransId="{7CCD95EE-94ED-41F6-AC67-8173AD423FB8}"/>
    <dgm:cxn modelId="{345B1913-C1A3-4671-BC39-67D4F057E637}" type="presOf" srcId="{C2D4196C-63CE-4FA3-BBDD-44089A2DB893}" destId="{5A2153DD-2D9E-423B-A965-DA005CB8A760}" srcOrd="1" destOrd="0" presId="urn:microsoft.com/office/officeart/2005/8/layout/hierarchy3"/>
    <dgm:cxn modelId="{2C35C519-1564-4E31-8808-7929428F5DFD}" type="presOf" srcId="{9D3CB534-57F7-4BB3-9E4C-B30F060E8B2E}" destId="{70AB0A28-67A1-4F0B-8912-E03EE563DAD7}" srcOrd="0" destOrd="0" presId="urn:microsoft.com/office/officeart/2005/8/layout/hierarchy3"/>
    <dgm:cxn modelId="{B464EFAB-FAE8-4DE3-BCAB-F3C8BBD33530}" srcId="{837A6C41-69D9-425C-B8D8-9F7F9F7BEB83}" destId="{C2D4196C-63CE-4FA3-BBDD-44089A2DB893}" srcOrd="0" destOrd="0" parTransId="{E0FE126D-DE38-4C55-A20A-2B9A69419E8F}" sibTransId="{AA769F94-C6F8-4257-99FB-F7F2A20DEE87}"/>
    <dgm:cxn modelId="{527827C1-9CE8-441D-AA09-38801F3B13DA}" srcId="{C2D4196C-63CE-4FA3-BBDD-44089A2DB893}" destId="{B3BB63F8-7E25-47AC-850C-942EC671257D}" srcOrd="0" destOrd="0" parTransId="{72081259-A1A6-4DCB-BA90-E0A4CAC39E9D}" sibTransId="{32228B0D-FA51-44E7-AB05-E59D995DFC87}"/>
    <dgm:cxn modelId="{128763FC-532D-4BC3-B294-CA7919E31E92}" type="presOf" srcId="{72081259-A1A6-4DCB-BA90-E0A4CAC39E9D}" destId="{E0936AD0-5F70-43C8-ABE5-C130D3878D5B}" srcOrd="0" destOrd="0" presId="urn:microsoft.com/office/officeart/2005/8/layout/hierarchy3"/>
    <dgm:cxn modelId="{CBAF85E8-A3A0-4602-B7B1-D53C8BA02F78}" type="presOf" srcId="{94A835A3-BD29-4218-B383-6ECC0C80FBEC}" destId="{3B2504E2-A07D-4355-ADCE-8119AFD260A8}" srcOrd="1" destOrd="0" presId="urn:microsoft.com/office/officeart/2005/8/layout/hierarchy3"/>
    <dgm:cxn modelId="{7F5DBDAF-1BDA-458E-8D83-61514B8D6024}" type="presOf" srcId="{EEBF5105-F3DF-49E8-884A-AF6D697ED47C}" destId="{0921377B-BCC3-46C7-8780-3A5BB49F4B15}" srcOrd="0" destOrd="0" presId="urn:microsoft.com/office/officeart/2005/8/layout/hierarchy3"/>
    <dgm:cxn modelId="{3BF5E0AE-A4DA-4B20-B725-5167E7E139FD}" srcId="{94A835A3-BD29-4218-B383-6ECC0C80FBEC}" destId="{EEBF5105-F3DF-49E8-884A-AF6D697ED47C}" srcOrd="2" destOrd="0" parTransId="{2502BC66-E3D5-4706-BE2B-39FC06016DF8}" sibTransId="{71904DB5-054E-4BAB-8AF5-DE4084390BF7}"/>
    <dgm:cxn modelId="{937154F4-074D-47C8-86F6-DBF0F5781F19}" type="presOf" srcId="{BD85E561-B51F-47C0-8E5E-AB99BBF59F74}" destId="{1AC51A8B-B0FA-40A5-A12E-DACD850C0D64}" srcOrd="0" destOrd="0" presId="urn:microsoft.com/office/officeart/2005/8/layout/hierarchy3"/>
    <dgm:cxn modelId="{6BFB1687-8D5C-41DB-8FAB-E14ED7277941}" type="presOf" srcId="{E9A73A7E-EAF8-4C61-8A77-6C3EA8E89F38}" destId="{B3269C45-FBFA-4987-B30C-BA2C76D2B76E}" srcOrd="0" destOrd="0" presId="urn:microsoft.com/office/officeart/2005/8/layout/hierarchy3"/>
    <dgm:cxn modelId="{49C3C26C-A61A-4B72-98BD-30AD5A1D3E8B}" srcId="{94A835A3-BD29-4218-B383-6ECC0C80FBEC}" destId="{9D3CB534-57F7-4BB3-9E4C-B30F060E8B2E}" srcOrd="1" destOrd="0" parTransId="{BD85E561-B51F-47C0-8E5E-AB99BBF59F74}" sibTransId="{0A09CBDF-BE6C-43C8-AE01-69EE3D579B32}"/>
    <dgm:cxn modelId="{A1B266F5-8FBE-4E2D-AFD6-5F830A9739E5}" type="presParOf" srcId="{10C65050-EA60-4C43-B416-C90778B47E96}" destId="{5CF64C16-7C8E-4076-BA39-4DCE82939981}" srcOrd="0" destOrd="0" presId="urn:microsoft.com/office/officeart/2005/8/layout/hierarchy3"/>
    <dgm:cxn modelId="{B23D4E1C-47C4-4333-A5B5-CD462E476233}" type="presParOf" srcId="{5CF64C16-7C8E-4076-BA39-4DCE82939981}" destId="{A4244E5E-A421-43E3-9AD9-A98DCD53621A}" srcOrd="0" destOrd="0" presId="urn:microsoft.com/office/officeart/2005/8/layout/hierarchy3"/>
    <dgm:cxn modelId="{5F7A2209-A823-46FD-B235-DD3F8820FD25}" type="presParOf" srcId="{A4244E5E-A421-43E3-9AD9-A98DCD53621A}" destId="{4F93248B-F049-4809-8FC7-276B88D564FE}" srcOrd="0" destOrd="0" presId="urn:microsoft.com/office/officeart/2005/8/layout/hierarchy3"/>
    <dgm:cxn modelId="{023BCC61-EDDA-4CAC-8B7A-A0724F5ED114}" type="presParOf" srcId="{A4244E5E-A421-43E3-9AD9-A98DCD53621A}" destId="{5A2153DD-2D9E-423B-A965-DA005CB8A760}" srcOrd="1" destOrd="0" presId="urn:microsoft.com/office/officeart/2005/8/layout/hierarchy3"/>
    <dgm:cxn modelId="{00DA8A58-CC4D-41B7-9135-5E8B79B520D0}" type="presParOf" srcId="{5CF64C16-7C8E-4076-BA39-4DCE82939981}" destId="{159003D4-CB24-4EAA-BBBE-AC8F1927ACE2}" srcOrd="1" destOrd="0" presId="urn:microsoft.com/office/officeart/2005/8/layout/hierarchy3"/>
    <dgm:cxn modelId="{EE42886A-06AA-4030-A0CF-5167117AF96B}" type="presParOf" srcId="{159003D4-CB24-4EAA-BBBE-AC8F1927ACE2}" destId="{E0936AD0-5F70-43C8-ABE5-C130D3878D5B}" srcOrd="0" destOrd="0" presId="urn:microsoft.com/office/officeart/2005/8/layout/hierarchy3"/>
    <dgm:cxn modelId="{66D1DCE2-122E-4FD6-8F54-B43E5F0BBC2E}" type="presParOf" srcId="{159003D4-CB24-4EAA-BBBE-AC8F1927ACE2}" destId="{BA574755-8D03-4459-9BDB-EAF07646C4CA}" srcOrd="1" destOrd="0" presId="urn:microsoft.com/office/officeart/2005/8/layout/hierarchy3"/>
    <dgm:cxn modelId="{ABAA8D12-370E-4D48-81ED-4D34709902A8}" type="presParOf" srcId="{159003D4-CB24-4EAA-BBBE-AC8F1927ACE2}" destId="{C6A52434-045D-4336-84AD-BC825162881A}" srcOrd="2" destOrd="0" presId="urn:microsoft.com/office/officeart/2005/8/layout/hierarchy3"/>
    <dgm:cxn modelId="{364F49AB-E217-4C7A-A392-B14E593C3C73}" type="presParOf" srcId="{159003D4-CB24-4EAA-BBBE-AC8F1927ACE2}" destId="{EF870678-66EE-4002-8DD0-8536ABC311A2}" srcOrd="3" destOrd="0" presId="urn:microsoft.com/office/officeart/2005/8/layout/hierarchy3"/>
    <dgm:cxn modelId="{5D6EA0DF-9A53-4E60-8404-0C9DA7C20E4E}" type="presParOf" srcId="{159003D4-CB24-4EAA-BBBE-AC8F1927ACE2}" destId="{FD489671-F62F-4427-AB3D-069EAB956DBA}" srcOrd="4" destOrd="0" presId="urn:microsoft.com/office/officeart/2005/8/layout/hierarchy3"/>
    <dgm:cxn modelId="{6297F138-8A65-4F1A-8624-1F5ACDE81438}" type="presParOf" srcId="{159003D4-CB24-4EAA-BBBE-AC8F1927ACE2}" destId="{99EC82B3-321D-421F-AC46-4846D0D1B4CB}" srcOrd="5" destOrd="0" presId="urn:microsoft.com/office/officeart/2005/8/layout/hierarchy3"/>
    <dgm:cxn modelId="{DEF99B55-97E1-4C0E-89E2-3055F6EFE7C3}" type="presParOf" srcId="{10C65050-EA60-4C43-B416-C90778B47E96}" destId="{22C5EB14-F8C6-486E-8A47-288E2B73FAFD}" srcOrd="1" destOrd="0" presId="urn:microsoft.com/office/officeart/2005/8/layout/hierarchy3"/>
    <dgm:cxn modelId="{CD1450F4-B890-4489-A404-D20F6DBCDFBD}" type="presParOf" srcId="{22C5EB14-F8C6-486E-8A47-288E2B73FAFD}" destId="{A6A20B68-8A7D-4DFF-A29F-D7430C093E0C}" srcOrd="0" destOrd="0" presId="urn:microsoft.com/office/officeart/2005/8/layout/hierarchy3"/>
    <dgm:cxn modelId="{074637B0-1547-4924-A865-D89BE5AF7D4B}" type="presParOf" srcId="{A6A20B68-8A7D-4DFF-A29F-D7430C093E0C}" destId="{076787FC-4972-41FA-84CD-F5C1F0E686F7}" srcOrd="0" destOrd="0" presId="urn:microsoft.com/office/officeart/2005/8/layout/hierarchy3"/>
    <dgm:cxn modelId="{FB8874F4-9255-4E22-A6FB-932878142F1B}" type="presParOf" srcId="{A6A20B68-8A7D-4DFF-A29F-D7430C093E0C}" destId="{3B2504E2-A07D-4355-ADCE-8119AFD260A8}" srcOrd="1" destOrd="0" presId="urn:microsoft.com/office/officeart/2005/8/layout/hierarchy3"/>
    <dgm:cxn modelId="{31E5C3B2-7515-4A66-9956-184FBBE9D4EF}" type="presParOf" srcId="{22C5EB14-F8C6-486E-8A47-288E2B73FAFD}" destId="{D5FB82EE-7BFE-4166-A3D8-96A62C5D60A1}" srcOrd="1" destOrd="0" presId="urn:microsoft.com/office/officeart/2005/8/layout/hierarchy3"/>
    <dgm:cxn modelId="{080E3F30-D6A9-4A94-AEBB-72D1CBBEA469}" type="presParOf" srcId="{D5FB82EE-7BFE-4166-A3D8-96A62C5D60A1}" destId="{7CDE3C8A-7E4C-4804-8D0C-0C02957D7650}" srcOrd="0" destOrd="0" presId="urn:microsoft.com/office/officeart/2005/8/layout/hierarchy3"/>
    <dgm:cxn modelId="{46630F9E-F4F0-4C89-A5E6-8E266C377A64}" type="presParOf" srcId="{D5FB82EE-7BFE-4166-A3D8-96A62C5D60A1}" destId="{B3269C45-FBFA-4987-B30C-BA2C76D2B76E}" srcOrd="1" destOrd="0" presId="urn:microsoft.com/office/officeart/2005/8/layout/hierarchy3"/>
    <dgm:cxn modelId="{68694273-72E6-47D6-B060-7AF331484F70}" type="presParOf" srcId="{D5FB82EE-7BFE-4166-A3D8-96A62C5D60A1}" destId="{1AC51A8B-B0FA-40A5-A12E-DACD850C0D64}" srcOrd="2" destOrd="0" presId="urn:microsoft.com/office/officeart/2005/8/layout/hierarchy3"/>
    <dgm:cxn modelId="{2571207D-DA0B-43FB-AC00-A450C831EE66}" type="presParOf" srcId="{D5FB82EE-7BFE-4166-A3D8-96A62C5D60A1}" destId="{70AB0A28-67A1-4F0B-8912-E03EE563DAD7}" srcOrd="3" destOrd="0" presId="urn:microsoft.com/office/officeart/2005/8/layout/hierarchy3"/>
    <dgm:cxn modelId="{1F7D1F8C-6661-4DEC-B492-6948E18BA70F}" type="presParOf" srcId="{D5FB82EE-7BFE-4166-A3D8-96A62C5D60A1}" destId="{FD59E362-F5CD-462A-BD2B-953A9C556FA0}" srcOrd="4" destOrd="0" presId="urn:microsoft.com/office/officeart/2005/8/layout/hierarchy3"/>
    <dgm:cxn modelId="{77E8AEF5-45BC-4401-9383-E8A9F3F22E77}" type="presParOf" srcId="{D5FB82EE-7BFE-4166-A3D8-96A62C5D60A1}" destId="{0921377B-BCC3-46C7-8780-3A5BB49F4B15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84537" y="0"/>
          <a:ext cx="2912104" cy="54726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ru-RU" sz="28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2800" b="1" kern="1200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 год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4537" y="0"/>
        <a:ext cx="2912104" cy="1641782"/>
      </dsp:txXfrm>
    </dsp:sp>
    <dsp:sp modelId="{E21D6728-144B-4DEA-8789-009EF5806EFE}">
      <dsp:nvSpPr>
        <dsp:cNvPr id="0" name=""/>
        <dsp:cNvSpPr/>
      </dsp:nvSpPr>
      <dsp:spPr>
        <a:xfrm>
          <a:off x="294237" y="1642250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1"/>
              </a:solidFill>
            </a:rPr>
            <a:t>760 042,2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294237" y="1642250"/>
        <a:ext cx="2329683" cy="1075148"/>
      </dsp:txXfrm>
    </dsp:sp>
    <dsp:sp modelId="{6169A735-C8B8-4ADE-B9F7-55089ABF3E68}">
      <dsp:nvSpPr>
        <dsp:cNvPr id="0" name=""/>
        <dsp:cNvSpPr/>
      </dsp:nvSpPr>
      <dsp:spPr>
        <a:xfrm>
          <a:off x="360051" y="2808312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1001203"/>
                <a:satOff val="-1853"/>
                <a:lumOff val="745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-1001203"/>
                <a:satOff val="-1853"/>
                <a:lumOff val="745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1"/>
              </a:solidFill>
            </a:rPr>
            <a:t>769 391,1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360051" y="2808312"/>
        <a:ext cx="2329683" cy="1075148"/>
      </dsp:txXfrm>
    </dsp:sp>
    <dsp:sp modelId="{F7E1681C-0E2C-4795-B598-BC52A18CEA41}">
      <dsp:nvSpPr>
        <dsp:cNvPr id="0" name=""/>
        <dsp:cNvSpPr/>
      </dsp:nvSpPr>
      <dsp:spPr>
        <a:xfrm>
          <a:off x="288040" y="4104457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2002405"/>
                <a:satOff val="-3705"/>
                <a:lumOff val="1489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-2002405"/>
                <a:satOff val="-3705"/>
                <a:lumOff val="1489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tx1"/>
              </a:solidFill>
            </a:rPr>
            <a:t>- 9 348,9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288040" y="4104457"/>
        <a:ext cx="2329683" cy="1075148"/>
      </dsp:txXfrm>
    </dsp:sp>
    <dsp:sp modelId="{76F112AC-163B-45A5-821F-4CA16E1844A6}">
      <dsp:nvSpPr>
        <dsp:cNvPr id="0" name=""/>
        <dsp:cNvSpPr/>
      </dsp:nvSpPr>
      <dsp:spPr>
        <a:xfrm>
          <a:off x="3133539" y="0"/>
          <a:ext cx="2912104" cy="54726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2800" b="1" kern="1200" dirty="0" smtClean="0">
              <a:latin typeface="Times New Roman" pitchFamily="18" charset="0"/>
              <a:cs typeface="Times New Roman" pitchFamily="18" charset="0"/>
            </a:rPr>
            <a:t>5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 год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33539" y="0"/>
        <a:ext cx="2912104" cy="1641782"/>
      </dsp:txXfrm>
    </dsp:sp>
    <dsp:sp modelId="{2F9D9632-25B3-490E-B9CC-DF379A24FB61}">
      <dsp:nvSpPr>
        <dsp:cNvPr id="0" name=""/>
        <dsp:cNvSpPr/>
      </dsp:nvSpPr>
      <dsp:spPr>
        <a:xfrm>
          <a:off x="3424750" y="1642250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3003608"/>
                <a:satOff val="-5558"/>
                <a:lumOff val="2234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-3003608"/>
                <a:satOff val="-5558"/>
                <a:lumOff val="2234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1"/>
              </a:solidFill>
            </a:rPr>
            <a:t>901 766,6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3424750" y="1642250"/>
        <a:ext cx="2329683" cy="1075148"/>
      </dsp:txXfrm>
    </dsp:sp>
    <dsp:sp modelId="{8463BF43-BF90-4F00-A6B9-9281AEBFD34E}">
      <dsp:nvSpPr>
        <dsp:cNvPr id="0" name=""/>
        <dsp:cNvSpPr/>
      </dsp:nvSpPr>
      <dsp:spPr>
        <a:xfrm>
          <a:off x="3424750" y="2882805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4004810"/>
                <a:satOff val="-7410"/>
                <a:lumOff val="2978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-4004810"/>
                <a:satOff val="-7410"/>
                <a:lumOff val="2978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chemeClr val="tx1"/>
              </a:solidFill>
            </a:rPr>
            <a:t>843 788,7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3424750" y="2882805"/>
        <a:ext cx="2329683" cy="1075148"/>
      </dsp:txXfrm>
    </dsp:sp>
    <dsp:sp modelId="{E263EBC2-3D86-4D8D-A5E0-F8E9A10C4806}">
      <dsp:nvSpPr>
        <dsp:cNvPr id="0" name=""/>
        <dsp:cNvSpPr/>
      </dsp:nvSpPr>
      <dsp:spPr>
        <a:xfrm>
          <a:off x="3424750" y="4123361"/>
          <a:ext cx="2329683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5006012"/>
                <a:satOff val="-9263"/>
                <a:lumOff val="3723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-5006012"/>
                <a:satOff val="-9263"/>
                <a:lumOff val="3723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+ </a:t>
          </a:r>
          <a:r>
            <a:rPr lang="en-US" sz="3200" kern="1200" dirty="0" smtClean="0">
              <a:solidFill>
                <a:schemeClr val="tx1"/>
              </a:solidFill>
            </a:rPr>
            <a:t>57 977,9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3424750" y="4123361"/>
        <a:ext cx="2329683" cy="107514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0" y="0"/>
          <a:ext cx="2304256" cy="54006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0" y="0"/>
        <a:ext cx="2304256" cy="1620180"/>
      </dsp:txXfrm>
    </dsp:sp>
    <dsp:sp modelId="{E21D6728-144B-4DEA-8789-009EF5806EFE}">
      <dsp:nvSpPr>
        <dsp:cNvPr id="0" name=""/>
        <dsp:cNvSpPr/>
      </dsp:nvSpPr>
      <dsp:spPr>
        <a:xfrm>
          <a:off x="144015" y="1620641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Доходы</a:t>
          </a:r>
          <a:endParaRPr lang="ru-RU" sz="2100" b="1" kern="1200" dirty="0">
            <a:solidFill>
              <a:schemeClr val="tx1"/>
            </a:solidFill>
          </a:endParaRPr>
        </a:p>
      </dsp:txBody>
      <dsp:txXfrm>
        <a:off x="144015" y="1620641"/>
        <a:ext cx="2016224" cy="1061001"/>
      </dsp:txXfrm>
    </dsp:sp>
    <dsp:sp modelId="{6169A735-C8B8-4ADE-B9F7-55089ABF3E68}">
      <dsp:nvSpPr>
        <dsp:cNvPr id="0" name=""/>
        <dsp:cNvSpPr/>
      </dsp:nvSpPr>
      <dsp:spPr>
        <a:xfrm>
          <a:off x="144015" y="2844874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2503006"/>
                <a:satOff val="-4631"/>
                <a:lumOff val="1861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-2503006"/>
                <a:satOff val="-4631"/>
                <a:lumOff val="1861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Расходы</a:t>
          </a:r>
          <a:endParaRPr lang="ru-RU" sz="2100" b="1" kern="1200" dirty="0">
            <a:solidFill>
              <a:schemeClr val="tx1"/>
            </a:solidFill>
          </a:endParaRPr>
        </a:p>
      </dsp:txBody>
      <dsp:txXfrm>
        <a:off x="144015" y="2844874"/>
        <a:ext cx="2016224" cy="1061001"/>
      </dsp:txXfrm>
    </dsp:sp>
    <dsp:sp modelId="{F7E1681C-0E2C-4795-B598-BC52A18CEA41}">
      <dsp:nvSpPr>
        <dsp:cNvPr id="0" name=""/>
        <dsp:cNvSpPr/>
      </dsp:nvSpPr>
      <dsp:spPr>
        <a:xfrm>
          <a:off x="144015" y="4069106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-5006012"/>
                <a:satOff val="-9263"/>
                <a:lumOff val="3723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3">
                <a:hueOff val="-5006012"/>
                <a:satOff val="-9263"/>
                <a:lumOff val="3723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</a:rPr>
            <a:t>Дефицит (-),</a:t>
          </a:r>
          <a:br>
            <a:rPr lang="ru-RU" sz="2100" kern="1200" dirty="0" smtClean="0">
              <a:solidFill>
                <a:schemeClr val="tx1"/>
              </a:solidFill>
            </a:rPr>
          </a:br>
          <a:r>
            <a:rPr lang="ru-RU" sz="2100" kern="1200" dirty="0" smtClean="0">
              <a:solidFill>
                <a:schemeClr val="tx1"/>
              </a:solidFill>
            </a:rPr>
            <a:t>Профицит (+)</a:t>
          </a:r>
          <a:endParaRPr lang="ru-RU" sz="2100" kern="1200" dirty="0">
            <a:solidFill>
              <a:schemeClr val="tx1"/>
            </a:solidFill>
          </a:endParaRPr>
        </a:p>
      </dsp:txBody>
      <dsp:txXfrm>
        <a:off x="144015" y="4069106"/>
        <a:ext cx="2016224" cy="106100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5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F5A224-088C-468A-BCFA-6370762746E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F322B3-ED8A-47A7-B230-DA5C12B64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9227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B22-A18C-411C-A788-EF602586130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3554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322B3-ED8A-47A7-B230-DA5C12B6468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6123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7138A2-3CE2-4B17-AC61-378A7BA81F30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3312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78078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53279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81827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0971075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603368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7281967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55103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06343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384521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92100"/>
            <a:ext cx="109728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4B1CE-22C4-4604-A570-263DCECD2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1969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08640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0935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77844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319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10926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38052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73889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8210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5/31/2016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525416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mailto:nfu43@mail.r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3200" y="390436"/>
            <a:ext cx="11430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>
                <a:solidFill>
                  <a:srgbClr val="7030A0"/>
                </a:solidFill>
              </a:rPr>
              <a:t>Исполнение бюджета </a:t>
            </a:r>
            <a:r>
              <a:rPr lang="ru-RU" sz="6000" b="1" i="1" dirty="0" smtClean="0">
                <a:solidFill>
                  <a:srgbClr val="7030A0"/>
                </a:solidFill>
              </a:rPr>
              <a:t>Новолялинского </a:t>
            </a:r>
          </a:p>
          <a:p>
            <a:pPr algn="ctr"/>
            <a:r>
              <a:rPr lang="ru-RU" sz="6000" b="1" i="1" dirty="0" smtClean="0">
                <a:solidFill>
                  <a:srgbClr val="7030A0"/>
                </a:solidFill>
              </a:rPr>
              <a:t>городского округа</a:t>
            </a:r>
          </a:p>
          <a:p>
            <a:pPr algn="ctr"/>
            <a:r>
              <a:rPr lang="ru-RU" sz="6000" b="1" i="1" dirty="0" smtClean="0">
                <a:solidFill>
                  <a:srgbClr val="7030A0"/>
                </a:solidFill>
              </a:rPr>
              <a:t> </a:t>
            </a:r>
          </a:p>
          <a:p>
            <a:pPr algn="ctr"/>
            <a:r>
              <a:rPr lang="ru-RU" sz="6000" b="1" i="1" dirty="0" smtClean="0">
                <a:solidFill>
                  <a:srgbClr val="7030A0"/>
                </a:solidFill>
              </a:rPr>
              <a:t>за </a:t>
            </a:r>
            <a:r>
              <a:rPr lang="en-US" sz="6000" b="1" i="1" dirty="0" smtClean="0">
                <a:solidFill>
                  <a:srgbClr val="7030A0"/>
                </a:solidFill>
              </a:rPr>
              <a:t>  </a:t>
            </a:r>
            <a:r>
              <a:rPr lang="en-US" sz="6000" b="1" i="1" dirty="0" smtClean="0">
                <a:solidFill>
                  <a:srgbClr val="7030A0"/>
                </a:solidFill>
              </a:rPr>
              <a:t>2015</a:t>
            </a:r>
            <a:r>
              <a:rPr lang="ru-RU" sz="6000" b="1" i="1" dirty="0" smtClean="0">
                <a:solidFill>
                  <a:srgbClr val="7030A0"/>
                </a:solidFill>
              </a:rPr>
              <a:t> год</a:t>
            </a:r>
            <a:endParaRPr lang="ru-RU" sz="6000" b="1" i="1" dirty="0">
              <a:solidFill>
                <a:srgbClr val="7030A0"/>
              </a:solidFill>
            </a:endParaRPr>
          </a:p>
          <a:p>
            <a:pPr algn="ctr"/>
            <a:endParaRPr lang="ru-RU" sz="60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933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share\ФОТО 2015\семинар архивное дело\SDC1296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3150" y="3673476"/>
            <a:ext cx="5638800" cy="30615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22530" name="Picture 2" descr="C:\share\ФОТО 2015\Консультативный совет\DSCN43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9701" y="1323769"/>
            <a:ext cx="5905499" cy="38705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 useBgFill="1"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413500" y="1067296"/>
            <a:ext cx="51181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500" dirty="0" smtClean="0">
                <a:solidFill>
                  <a:srgbClr val="FFFF00"/>
                </a:solidFill>
              </a:rPr>
              <a:t>Общегосударственные вопросы</a:t>
            </a:r>
            <a:br>
              <a:rPr lang="ru-RU" sz="2500" dirty="0" smtClean="0">
                <a:solidFill>
                  <a:srgbClr val="FFFF00"/>
                </a:solidFill>
              </a:rPr>
            </a:br>
            <a:r>
              <a:rPr lang="ru-RU" sz="2500" dirty="0">
                <a:solidFill>
                  <a:srgbClr val="FFFF00"/>
                </a:solidFill>
              </a:rPr>
              <a:t/>
            </a:r>
            <a:br>
              <a:rPr lang="ru-RU" sz="2500" dirty="0">
                <a:solidFill>
                  <a:srgbClr val="FFFF00"/>
                </a:solidFill>
              </a:rPr>
            </a:br>
            <a:endParaRPr lang="ru-RU" sz="2500" dirty="0" smtClean="0">
              <a:solidFill>
                <a:srgbClr val="FFFF00"/>
              </a:solidFill>
            </a:endParaRPr>
          </a:p>
          <a:p>
            <a:pPr lvl="1" algn="just"/>
            <a:r>
              <a:rPr lang="ru-RU" sz="1600" b="1" dirty="0" smtClean="0">
                <a:solidFill>
                  <a:schemeClr val="bg1"/>
                </a:solidFill>
              </a:rPr>
              <a:t>Утверждено на год 71 089,4 тыс.руб.</a:t>
            </a:r>
          </a:p>
          <a:p>
            <a:pPr lvl="1" algn="just"/>
            <a:r>
              <a:rPr lang="ru-RU" sz="1600" b="1" dirty="0" smtClean="0">
                <a:solidFill>
                  <a:schemeClr val="bg1"/>
                </a:solidFill>
              </a:rPr>
              <a:t>Исполнено за год   68 449,1 тыс. руб.</a:t>
            </a:r>
          </a:p>
          <a:p>
            <a:pPr lvl="1" algn="just"/>
            <a:r>
              <a:rPr lang="ru-RU" sz="1600" b="1" dirty="0" smtClean="0">
                <a:solidFill>
                  <a:schemeClr val="bg1"/>
                </a:solidFill>
              </a:rPr>
              <a:t>% исполнения – 93</a:t>
            </a:r>
            <a:r>
              <a:rPr lang="en-US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>
                <a:solidFill>
                  <a:schemeClr val="bg1"/>
                </a:solidFill>
              </a:rPr>
              <a:t>3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бюджета Новолялинского городского округа за 2015 год по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разделам бюджетной классификации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 useBgFill="1">
        <p:nvSpPr>
          <p:cNvPr id="6" name="Заголовок 8"/>
          <p:cNvSpPr txBox="1">
            <a:spLocks/>
          </p:cNvSpPr>
          <p:nvPr/>
        </p:nvSpPr>
        <p:spPr>
          <a:xfrm>
            <a:off x="622300" y="5687072"/>
            <a:ext cx="4838700" cy="338554"/>
          </a:xfrm>
          <a:prstGeom prst="rect">
            <a:avLst/>
          </a:prstGeom>
          <a:effectLst/>
        </p:spPr>
        <p:txBody>
          <a:bodyPr vert="horz" wrap="square" lIns="91440" tIns="45720" rIns="91440" bIns="45720" rtlCol="0" anchor="b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600" b="1" kern="0" dirty="0" smtClean="0">
                <a:solidFill>
                  <a:schemeClr val="bg1"/>
                </a:solidFill>
              </a:rPr>
              <a:t>Расходы на 1 жителя – 3 056 руб.</a:t>
            </a:r>
            <a:endParaRPr lang="ru-RU" sz="1600" b="1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791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2707424187"/>
              </p:ext>
            </p:extLst>
          </p:nvPr>
        </p:nvGraphicFramePr>
        <p:xfrm>
          <a:off x="609600" y="292100"/>
          <a:ext cx="10972800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51038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бюджета Новолялинского городского округа за 2015 год по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разделам бюджетной классификации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03096" y="821636"/>
            <a:ext cx="37371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FF00"/>
                </a:solidFill>
              </a:rPr>
              <a:t>Национальная оборона  (военно-учетные столы)</a:t>
            </a:r>
          </a:p>
          <a:p>
            <a:pPr lvl="0" algn="ctr"/>
            <a:endParaRPr lang="ru-RU" sz="2800" dirty="0" smtClean="0">
              <a:solidFill>
                <a:srgbClr val="FFFF00"/>
              </a:solidFill>
            </a:endParaRPr>
          </a:p>
          <a:p>
            <a:pPr lvl="1"/>
            <a:r>
              <a:rPr lang="ru-RU" sz="2800" b="1" dirty="0" smtClean="0">
                <a:solidFill>
                  <a:schemeClr val="bg1"/>
                </a:solidFill>
              </a:rPr>
              <a:t>Утверждено на год  1 087,1 тыс. руб.</a:t>
            </a:r>
            <a:endParaRPr lang="ru-RU" sz="2800" dirty="0" smtClean="0">
              <a:solidFill>
                <a:schemeClr val="bg1"/>
              </a:solidFill>
            </a:endParaRPr>
          </a:p>
          <a:p>
            <a:pPr lvl="1"/>
            <a:r>
              <a:rPr lang="ru-RU" sz="2800" b="1" dirty="0" smtClean="0">
                <a:solidFill>
                  <a:schemeClr val="bg1"/>
                </a:solidFill>
              </a:rPr>
              <a:t>Исполнено за 2015 год   1 087,1 тыс. руб.</a:t>
            </a:r>
            <a:endParaRPr lang="ru-RU" sz="2800" dirty="0" smtClean="0">
              <a:solidFill>
                <a:schemeClr val="bg1"/>
              </a:solidFill>
            </a:endParaRPr>
          </a:p>
          <a:p>
            <a:pPr lvl="1"/>
            <a:r>
              <a:rPr lang="ru-RU" sz="2800" b="1" dirty="0" smtClean="0">
                <a:solidFill>
                  <a:schemeClr val="bg1"/>
                </a:solidFill>
              </a:rPr>
              <a:t>% исполнения – 100,0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7" name="Picture 2" descr="C:\share\ФОТО 2012\презентация\Военно-учетный стол\SDC1368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7822"/>
          <a:stretch>
            <a:fillRect/>
          </a:stretch>
        </p:blipFill>
        <p:spPr bwMode="auto">
          <a:xfrm>
            <a:off x="209544" y="1286717"/>
            <a:ext cx="7741762" cy="508868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бюджета Новолялинского городского округа за 1 квартал 2016 года по разделам бюджетной классификации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83200" y="4503397"/>
            <a:ext cx="6527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000" b="1" dirty="0" smtClean="0">
                <a:solidFill>
                  <a:schemeClr val="bg1"/>
                </a:solidFill>
              </a:rPr>
              <a:t>Утверждено на год  3 940,0 тыс. руб.</a:t>
            </a:r>
          </a:p>
          <a:p>
            <a:pPr lvl="1" algn="ctr"/>
            <a:r>
              <a:rPr lang="ru-RU" sz="2000" b="1" dirty="0" smtClean="0">
                <a:solidFill>
                  <a:schemeClr val="bg1"/>
                </a:solidFill>
              </a:rPr>
              <a:t>Исполнено за 2015 год   3 591,6 тыс. руб.</a:t>
            </a:r>
          </a:p>
          <a:p>
            <a:pPr lvl="1" algn="ctr"/>
            <a:r>
              <a:rPr lang="ru-RU" sz="2000" b="1" dirty="0" smtClean="0">
                <a:solidFill>
                  <a:schemeClr val="bg1"/>
                </a:solidFill>
              </a:rPr>
              <a:t>% исполнения – 91,2</a:t>
            </a:r>
          </a:p>
        </p:txBody>
      </p:sp>
      <p:pic>
        <p:nvPicPr>
          <p:cNvPr id="5" name="Picture 2" descr="C:\share\ФОТО 2015\08 август ремонты\ЛОбва подтопление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432550" y="798396"/>
            <a:ext cx="5469916" cy="34180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6" name="Picture 2" descr="C:\share\ФОТО 2015\Павда\P11902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730" y="2895600"/>
            <a:ext cx="4625820" cy="3784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10" name="Прямоугольник 9"/>
          <p:cNvSpPr/>
          <p:nvPr/>
        </p:nvSpPr>
        <p:spPr>
          <a:xfrm>
            <a:off x="1397000" y="830998"/>
            <a:ext cx="53721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FF00"/>
                </a:solidFill>
              </a:rPr>
              <a:t>Национальная безопасность и правоохранительная деятельность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74666" y="6072917"/>
            <a:ext cx="6527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000" b="1" dirty="0" smtClean="0">
                <a:solidFill>
                  <a:schemeClr val="bg1"/>
                </a:solidFill>
              </a:rPr>
              <a:t>РАСХОДЫ НА ОДНОГО ЖИТЕЛЯ – 160 РУБ</a:t>
            </a:r>
          </a:p>
        </p:txBody>
      </p:sp>
    </p:spTree>
    <p:extLst>
      <p:ext uri="{BB962C8B-B14F-4D97-AF65-F5344CB8AC3E}">
        <p14:creationId xmlns:p14="http://schemas.microsoft.com/office/powerpoint/2010/main" xmlns="" val="306276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4213" y="1101577"/>
            <a:ext cx="5550950" cy="3129212"/>
          </a:xfrm>
        </p:spPr>
      </p:pic>
      <p:sp>
        <p:nvSpPr>
          <p:cNvPr id="6" name="Прямоугольник 5"/>
          <p:cNvSpPr/>
          <p:nvPr/>
        </p:nvSpPr>
        <p:spPr>
          <a:xfrm>
            <a:off x="6096000" y="4613414"/>
            <a:ext cx="60960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srgbClr val="FFFF00"/>
                </a:solidFill>
              </a:rPr>
              <a:t>Национальная</a:t>
            </a:r>
            <a:r>
              <a:rPr lang="ru-RU" sz="3200" dirty="0" smtClean="0">
                <a:solidFill>
                  <a:srgbClr val="FFFF00"/>
                </a:solidFill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</a:rPr>
              <a:t>экономика</a:t>
            </a:r>
          </a:p>
          <a:p>
            <a:pPr lvl="0"/>
            <a:endParaRPr lang="ru-RU" sz="3200" b="1" dirty="0" smtClean="0">
              <a:solidFill>
                <a:srgbClr val="FFFF00"/>
              </a:solidFill>
            </a:endParaRPr>
          </a:p>
          <a:p>
            <a:pPr lvl="1"/>
            <a:r>
              <a:rPr lang="ru-RU" sz="2000" b="1" dirty="0" smtClean="0">
                <a:solidFill>
                  <a:schemeClr val="bg1"/>
                </a:solidFill>
              </a:rPr>
              <a:t>Утверждено на год 28 098,4 тыс. руб.</a:t>
            </a:r>
          </a:p>
          <a:p>
            <a:pPr lvl="1"/>
            <a:r>
              <a:rPr lang="ru-RU" sz="2000" b="1" dirty="0" smtClean="0">
                <a:solidFill>
                  <a:schemeClr val="bg1"/>
                </a:solidFill>
              </a:rPr>
              <a:t>Исполнено за 2015 год  26 675,6 тыс. руб.</a:t>
            </a:r>
          </a:p>
          <a:p>
            <a:pPr lvl="1"/>
            <a:r>
              <a:rPr lang="ru-RU" sz="2000" b="1" dirty="0" smtClean="0">
                <a:solidFill>
                  <a:schemeClr val="bg1"/>
                </a:solidFill>
              </a:rPr>
              <a:t>% исполнения – 94,9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1600" y="0"/>
            <a:ext cx="1209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Новолялинского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городского округа за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2015 год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разделам 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бюджетной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классификации</a:t>
            </a:r>
          </a:p>
        </p:txBody>
      </p:sp>
      <p:pic>
        <p:nvPicPr>
          <p:cNvPr id="5" name="Picture 2" descr="C:\share\ФОТО 2015\08 август ремонты\дорога 9 Января оканавливание ямочный\DSCN72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6700" y="1101577"/>
            <a:ext cx="5010180" cy="31292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8" name="Прямоугольник 7"/>
          <p:cNvSpPr/>
          <p:nvPr/>
        </p:nvSpPr>
        <p:spPr>
          <a:xfrm>
            <a:off x="-381000" y="5613688"/>
            <a:ext cx="6527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000" b="1" dirty="0" smtClean="0">
                <a:solidFill>
                  <a:schemeClr val="bg1"/>
                </a:solidFill>
              </a:rPr>
              <a:t>РАСХОДЫ НА ОДНОГО ЖИТЕЛЯ – 1 191 РУБ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647324289"/>
              </p:ext>
            </p:extLst>
          </p:nvPr>
        </p:nvGraphicFramePr>
        <p:xfrm>
          <a:off x="241300" y="0"/>
          <a:ext cx="11734799" cy="6464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12134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73335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бюджета  Новолялинского городского округа за 2015 год по разделам бюджетной классификации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98816" y="812800"/>
            <a:ext cx="719318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FF00"/>
                </a:solidFill>
              </a:rPr>
              <a:t>Жилищно-коммунальное хозяйство</a:t>
            </a:r>
          </a:p>
          <a:p>
            <a:pPr lvl="0"/>
            <a:endParaRPr lang="ru-RU" sz="2800" dirty="0" smtClean="0">
              <a:solidFill>
                <a:srgbClr val="FFFF00"/>
              </a:solidFill>
            </a:endParaRPr>
          </a:p>
          <a:p>
            <a:pPr lvl="1"/>
            <a:r>
              <a:rPr lang="ru-RU" sz="2000" b="1" dirty="0" smtClean="0">
                <a:solidFill>
                  <a:schemeClr val="bg1"/>
                </a:solidFill>
              </a:rPr>
              <a:t>Утверждено на год  266 599,1 тыс. руб.</a:t>
            </a:r>
            <a:endParaRPr lang="ru-RU" sz="2000" dirty="0" smtClean="0">
              <a:solidFill>
                <a:schemeClr val="bg1"/>
              </a:solidFill>
            </a:endParaRPr>
          </a:p>
          <a:p>
            <a:pPr lvl="1"/>
            <a:r>
              <a:rPr lang="ru-RU" sz="2000" b="1" dirty="0" smtClean="0">
                <a:solidFill>
                  <a:schemeClr val="bg1"/>
                </a:solidFill>
              </a:rPr>
              <a:t>Исполнено за 2015 год  189 603,5 тыс. руб.</a:t>
            </a:r>
            <a:endParaRPr lang="ru-RU" sz="2000" dirty="0" smtClean="0">
              <a:solidFill>
                <a:schemeClr val="bg1"/>
              </a:solidFill>
            </a:endParaRPr>
          </a:p>
          <a:p>
            <a:pPr lvl="1"/>
            <a:r>
              <a:rPr lang="ru-RU" sz="2000" b="1" dirty="0" smtClean="0">
                <a:solidFill>
                  <a:schemeClr val="bg1"/>
                </a:solidFill>
              </a:rPr>
              <a:t>% исполнения – 71,1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" descr="C:\share\ФОТО 2016\05 май\дома Ляля\DSCN04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3390"/>
            <a:ext cx="4998817" cy="30003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7" name="Picture 2" descr="C:\share\ФОТО 2015\10 октябрь\капремонт\DSCN8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3535" y="3387080"/>
            <a:ext cx="6735265" cy="3331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8" name="Прямоугольник 7"/>
          <p:cNvSpPr/>
          <p:nvPr/>
        </p:nvSpPr>
        <p:spPr>
          <a:xfrm>
            <a:off x="584200" y="4544858"/>
            <a:ext cx="36526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000" b="1" dirty="0" smtClean="0">
                <a:solidFill>
                  <a:schemeClr val="bg1"/>
                </a:solidFill>
              </a:rPr>
              <a:t>РАСХОДЫ НА ОДНОГО ЖИТЕЛЯ  – 8 464 РУБ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82763349"/>
              </p:ext>
            </p:extLst>
          </p:nvPr>
        </p:nvGraphicFramePr>
        <p:xfrm>
          <a:off x="127000" y="279400"/>
          <a:ext cx="11785599" cy="640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6813376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1"/>
            <a:ext cx="1203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бюджета Новолялинского городского округа за 2015 год по разделам бюджетной классификации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школа розовая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698500"/>
            <a:ext cx="6311900" cy="30607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3695700"/>
            <a:ext cx="5626100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100" dirty="0" smtClean="0">
                <a:solidFill>
                  <a:srgbClr val="FFFF00"/>
                </a:solidFill>
              </a:rPr>
              <a:t>Образование</a:t>
            </a:r>
            <a:endParaRPr lang="ru-RU" sz="4100" b="1" dirty="0" smtClean="0">
              <a:solidFill>
                <a:srgbClr val="FFFF00"/>
              </a:solidFill>
            </a:endParaRPr>
          </a:p>
          <a:p>
            <a:pPr lvl="1" algn="ctr"/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Утверждено на год </a:t>
            </a:r>
          </a:p>
          <a:p>
            <a:pPr lvl="1"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442 492,7 тыс. руб.</a:t>
            </a:r>
          </a:p>
          <a:p>
            <a:pPr lvl="1"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Исполнено за 2015 год </a:t>
            </a:r>
          </a:p>
          <a:p>
            <a:pPr lvl="1"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434 327,6 тыс.руб.</a:t>
            </a:r>
          </a:p>
          <a:p>
            <a:pPr lvl="1"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% исполнения – 98,2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Picture 2" descr="C:\share\ФОТО 2015\1 сентября 2015\DSC_00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3" y="761793"/>
            <a:ext cx="5040314" cy="2880000"/>
          </a:xfrm>
          <a:prstGeom prst="rect">
            <a:avLst/>
          </a:prstGeom>
          <a:noFill/>
        </p:spPr>
      </p:pic>
      <p:pic>
        <p:nvPicPr>
          <p:cNvPr id="9" name="Picture 2" descr="E:\IMG_6806.JPG"/>
          <p:cNvPicPr>
            <a:picLocks noChangeAspect="1" noChangeArrowheads="1"/>
          </p:cNvPicPr>
          <p:nvPr/>
        </p:nvPicPr>
        <p:blipFill rotWithShape="1">
          <a:blip r:embed="rId4">
            <a:extLst/>
          </a:blip>
          <a:srcRect t="17505" r="47982" b="3584"/>
          <a:stretch/>
        </p:blipFill>
        <p:spPr bwMode="auto">
          <a:xfrm>
            <a:off x="5880100" y="3759200"/>
            <a:ext cx="6311900" cy="3089007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0" name="Прямоугольник 9"/>
          <p:cNvSpPr/>
          <p:nvPr/>
        </p:nvSpPr>
        <p:spPr>
          <a:xfrm>
            <a:off x="0" y="5957858"/>
            <a:ext cx="5765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000" b="1" dirty="0" smtClean="0">
                <a:solidFill>
                  <a:schemeClr val="bg1"/>
                </a:solidFill>
              </a:rPr>
              <a:t>РАСХОДЫ НА ОДНОГО ЖИТЕЛЯ -</a:t>
            </a:r>
          </a:p>
          <a:p>
            <a:pPr lvl="1" algn="ctr"/>
            <a:r>
              <a:rPr lang="ru-RU" sz="2000" b="1" dirty="0" smtClean="0">
                <a:solidFill>
                  <a:schemeClr val="bg1"/>
                </a:solidFill>
              </a:rPr>
              <a:t> 19 390 РУБ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64201426"/>
              </p:ext>
            </p:extLst>
          </p:nvPr>
        </p:nvGraphicFramePr>
        <p:xfrm>
          <a:off x="0" y="114300"/>
          <a:ext cx="11937999" cy="6565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143087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514099970"/>
              </p:ext>
            </p:extLst>
          </p:nvPr>
        </p:nvGraphicFramePr>
        <p:xfrm>
          <a:off x="4439816" y="1052736"/>
          <a:ext cx="604867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/>
          </p:nvPr>
        </p:nvGraphicFramePr>
        <p:xfrm>
          <a:off x="1775520" y="1052736"/>
          <a:ext cx="230425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01600" y="260649"/>
            <a:ext cx="1209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Исполнение основных показателей бюджета </a:t>
            </a:r>
            <a:r>
              <a:rPr lang="ru-RU" sz="24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городского округа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en-US" sz="24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2015</a:t>
            </a:r>
            <a:r>
              <a:rPr lang="ru-RU" sz="24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год</a:t>
            </a: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264352" y="1030089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(тыс. руб.)</a:t>
            </a:r>
          </a:p>
        </p:txBody>
      </p:sp>
    </p:spTree>
    <p:extLst>
      <p:ext uri="{BB962C8B-B14F-4D97-AF65-F5344CB8AC3E}">
        <p14:creationId xmlns:p14="http://schemas.microsoft.com/office/powerpoint/2010/main" xmlns="" val="406460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Новолялинского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городского округа за 2015 год по разделам бюджетной классификации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96000" y="1040081"/>
            <a:ext cx="60960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FF00"/>
                </a:solidFill>
              </a:rPr>
              <a:t>Культура</a:t>
            </a:r>
          </a:p>
          <a:p>
            <a:pPr lvl="0" algn="ctr"/>
            <a:endParaRPr lang="ru-RU" sz="2800" dirty="0" smtClean="0">
              <a:solidFill>
                <a:srgbClr val="FFFF00"/>
              </a:solidFill>
            </a:endParaRPr>
          </a:p>
          <a:p>
            <a:pPr lvl="1"/>
            <a:r>
              <a:rPr lang="ru-RU" sz="2000" b="1" dirty="0" smtClean="0">
                <a:solidFill>
                  <a:schemeClr val="bg1"/>
                </a:solidFill>
              </a:rPr>
              <a:t>Утверждено на год  50 820,1 тыс. руб.</a:t>
            </a:r>
            <a:endParaRPr lang="ru-RU" sz="2000" dirty="0" smtClean="0">
              <a:solidFill>
                <a:schemeClr val="bg1"/>
              </a:solidFill>
            </a:endParaRPr>
          </a:p>
          <a:p>
            <a:pPr lvl="1"/>
            <a:r>
              <a:rPr lang="ru-RU" sz="2000" b="1" dirty="0" smtClean="0">
                <a:solidFill>
                  <a:schemeClr val="bg1"/>
                </a:solidFill>
              </a:rPr>
              <a:t>Исполнено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за 2015 год 50 815,5 тыс.руб.</a:t>
            </a:r>
          </a:p>
          <a:p>
            <a:pPr lvl="1"/>
            <a:r>
              <a:rPr lang="ru-RU" sz="2000" b="1" dirty="0" smtClean="0">
                <a:solidFill>
                  <a:schemeClr val="bg1"/>
                </a:solidFill>
              </a:rPr>
              <a:t>% исполнения – 100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3" descr="C:\share\ФОТО 2015\лялинское поречье\DSCN73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20" y="830998"/>
            <a:ext cx="5362580" cy="319637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11" name="Picture 2" descr="C:\Users\Администратор\Desktop\фото музей\IMG_04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4200" y="3317876"/>
            <a:ext cx="6527800" cy="35401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pic>
      <p:sp>
        <p:nvSpPr>
          <p:cNvPr id="8" name="Прямоугольник 7"/>
          <p:cNvSpPr/>
          <p:nvPr/>
        </p:nvSpPr>
        <p:spPr>
          <a:xfrm>
            <a:off x="584200" y="4544858"/>
            <a:ext cx="36526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000" b="1" dirty="0" smtClean="0">
                <a:solidFill>
                  <a:schemeClr val="bg1"/>
                </a:solidFill>
              </a:rPr>
              <a:t>РАСХОДЫ НА ОДНОГО ЖИТЕЛЯ  – 2 269 РУБ</a:t>
            </a:r>
          </a:p>
        </p:txBody>
      </p:sp>
    </p:spTree>
    <p:extLst>
      <p:ext uri="{BB962C8B-B14F-4D97-AF65-F5344CB8AC3E}">
        <p14:creationId xmlns:p14="http://schemas.microsoft.com/office/powerpoint/2010/main" xmlns="" val="196842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57241405"/>
              </p:ext>
            </p:extLst>
          </p:nvPr>
        </p:nvGraphicFramePr>
        <p:xfrm>
          <a:off x="241300" y="254000"/>
          <a:ext cx="11658599" cy="6438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95500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бюджета Новолялинского городского округа за 2015 год по разделам бюджетной классификации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911592"/>
            <a:ext cx="69215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FF00"/>
                </a:solidFill>
              </a:rPr>
              <a:t>Физическая культура и спорт</a:t>
            </a:r>
          </a:p>
          <a:p>
            <a:pPr lvl="0"/>
            <a:endParaRPr lang="ru-RU" sz="2400" b="1" dirty="0" smtClean="0">
              <a:solidFill>
                <a:srgbClr val="FFFF00"/>
              </a:solidFill>
            </a:endParaRPr>
          </a:p>
          <a:p>
            <a:pPr lvl="1"/>
            <a:r>
              <a:rPr lang="ru-RU" sz="2000" b="1" dirty="0" smtClean="0">
                <a:solidFill>
                  <a:schemeClr val="bg1"/>
                </a:solidFill>
              </a:rPr>
              <a:t>Утверждено на год  10 273,4 тыс. руб.</a:t>
            </a:r>
            <a:endParaRPr lang="ru-RU" sz="2000" dirty="0" smtClean="0">
              <a:solidFill>
                <a:schemeClr val="bg1"/>
              </a:solidFill>
            </a:endParaRPr>
          </a:p>
          <a:p>
            <a:pPr lvl="1"/>
            <a:r>
              <a:rPr lang="ru-RU" sz="2000" b="1" dirty="0" smtClean="0">
                <a:solidFill>
                  <a:schemeClr val="bg1"/>
                </a:solidFill>
              </a:rPr>
              <a:t>Исполнение  за 2015 год  10 273,4 тыс. руб.</a:t>
            </a:r>
          </a:p>
          <a:p>
            <a:pPr lvl="1"/>
            <a:r>
              <a:rPr lang="ru-RU" sz="2000" b="1" dirty="0" smtClean="0">
                <a:solidFill>
                  <a:schemeClr val="bg1"/>
                </a:solidFill>
              </a:rPr>
              <a:t>% исполнения – 100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2" descr="C:\share\ФОТО 2015\военизированная\DSCN42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760" y="2727474"/>
            <a:ext cx="5498740" cy="41305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7" name="Picture 2" descr="C:\share\ФОТО 2015\1 Мая. Митинг. Эстафета\DSCN5471.jpg"/>
          <p:cNvPicPr>
            <a:picLocks noChangeAspect="1" noChangeArrowheads="1"/>
          </p:cNvPicPr>
          <p:nvPr/>
        </p:nvPicPr>
        <p:blipFill>
          <a:blip r:embed="rId3" cstate="print"/>
          <a:srcRect t="13993"/>
          <a:stretch>
            <a:fillRect/>
          </a:stretch>
        </p:blipFill>
        <p:spPr bwMode="auto">
          <a:xfrm>
            <a:off x="6134100" y="2727474"/>
            <a:ext cx="6057900" cy="40416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8" name="Прямоугольник 7"/>
          <p:cNvSpPr/>
          <p:nvPr/>
        </p:nvSpPr>
        <p:spPr>
          <a:xfrm>
            <a:off x="7112000" y="1331758"/>
            <a:ext cx="36526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000" b="1" dirty="0" smtClean="0">
                <a:solidFill>
                  <a:schemeClr val="bg1"/>
                </a:solidFill>
              </a:rPr>
              <a:t>РАСХОДЫ НА ОДНОГО ЖИТЕЛЯ  – 459 РУБ</a:t>
            </a:r>
          </a:p>
        </p:txBody>
      </p:sp>
    </p:spTree>
    <p:extLst>
      <p:ext uri="{BB962C8B-B14F-4D97-AF65-F5344CB8AC3E}">
        <p14:creationId xmlns:p14="http://schemas.microsoft.com/office/powerpoint/2010/main" xmlns="" val="161898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5100" y="1"/>
            <a:ext cx="120269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бюджета Новолялинского городского округа за 2015 год по разделам бюджетной классификации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0900" y="818874"/>
            <a:ext cx="66675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FFFF00"/>
                </a:solidFill>
              </a:rPr>
              <a:t>Социальная политика</a:t>
            </a:r>
          </a:p>
          <a:p>
            <a:pPr lvl="0"/>
            <a:endParaRPr lang="ru-RU" sz="2400" b="1" dirty="0" smtClean="0">
              <a:solidFill>
                <a:srgbClr val="FFFF00"/>
              </a:solidFill>
            </a:endParaRPr>
          </a:p>
          <a:p>
            <a:pPr lvl="1"/>
            <a:r>
              <a:rPr lang="ru-RU" sz="2000" b="1" dirty="0" smtClean="0">
                <a:solidFill>
                  <a:schemeClr val="bg1"/>
                </a:solidFill>
              </a:rPr>
              <a:t>Утверждено на год  62 037,5 тыс. руб.</a:t>
            </a:r>
          </a:p>
          <a:p>
            <a:pPr lvl="1"/>
            <a:r>
              <a:rPr lang="ru-RU" sz="2000" b="1" dirty="0" smtClean="0">
                <a:solidFill>
                  <a:schemeClr val="bg1"/>
                </a:solidFill>
              </a:rPr>
              <a:t>Исполнение  за 2015 год  57 915,0 тыс. руб.</a:t>
            </a:r>
          </a:p>
          <a:p>
            <a:pPr lvl="1"/>
            <a:r>
              <a:rPr lang="ru-RU" sz="2000" b="1" dirty="0" smtClean="0">
                <a:solidFill>
                  <a:schemeClr val="bg1"/>
                </a:solidFill>
              </a:rPr>
              <a:t>% исполнения – 93,4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2" descr="C:\share\ФОТО 2016\субсидии\DSC019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498" y="2634756"/>
            <a:ext cx="5702301" cy="422324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8550" y="2463800"/>
            <a:ext cx="5858933" cy="43942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759700" y="1317378"/>
            <a:ext cx="36526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2000" b="1" dirty="0" smtClean="0">
                <a:solidFill>
                  <a:schemeClr val="bg1"/>
                </a:solidFill>
              </a:rPr>
              <a:t>РАСХОДЫ НА ОДНОГО ЖИТЕЛЯ  – 2 585 РУБ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00721050"/>
              </p:ext>
            </p:extLst>
          </p:nvPr>
        </p:nvGraphicFramePr>
        <p:xfrm>
          <a:off x="0" y="0"/>
          <a:ext cx="120904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10460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бюджета Новолялинского городского округа за  2015 год по разделам бюджетной классификации</a:t>
            </a:r>
            <a:endParaRPr lang="ru-RU" sz="20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07886"/>
            <a:ext cx="12192000" cy="61501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127000" y="4373077"/>
            <a:ext cx="74041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FFFF00"/>
                </a:solidFill>
              </a:rPr>
              <a:t>Средства массовой </a:t>
            </a:r>
            <a:r>
              <a:rPr lang="ru-RU" sz="2800" b="1" dirty="0" smtClean="0">
                <a:solidFill>
                  <a:srgbClr val="FFFF00"/>
                </a:solidFill>
              </a:rPr>
              <a:t>информации</a:t>
            </a:r>
            <a:endParaRPr lang="en-US" sz="2800" b="1" dirty="0" smtClean="0">
              <a:solidFill>
                <a:srgbClr val="FFFF00"/>
              </a:solidFill>
            </a:endParaRPr>
          </a:p>
          <a:p>
            <a:pPr lvl="0" algn="ctr"/>
            <a:endParaRPr lang="ru-RU" sz="2000" b="1" dirty="0">
              <a:solidFill>
                <a:srgbClr val="FFFF00"/>
              </a:solidFill>
            </a:endParaRPr>
          </a:p>
          <a:p>
            <a:pPr lvl="1"/>
            <a:r>
              <a:rPr lang="ru-RU" sz="2400" b="1" dirty="0">
                <a:solidFill>
                  <a:schemeClr val="bg1"/>
                </a:solidFill>
              </a:rPr>
              <a:t>Утверждено на год  </a:t>
            </a:r>
            <a:r>
              <a:rPr lang="ru-RU" sz="2400" b="1" dirty="0" smtClean="0">
                <a:solidFill>
                  <a:schemeClr val="bg1"/>
                </a:solidFill>
              </a:rPr>
              <a:t>350,0 </a:t>
            </a:r>
            <a:r>
              <a:rPr lang="ru-RU" sz="2400" b="1" dirty="0">
                <a:solidFill>
                  <a:schemeClr val="bg1"/>
                </a:solidFill>
              </a:rPr>
              <a:t>тыс. руб.</a:t>
            </a:r>
          </a:p>
          <a:p>
            <a:pPr lvl="1"/>
            <a:r>
              <a:rPr lang="ru-RU" sz="2400" b="1" dirty="0">
                <a:solidFill>
                  <a:schemeClr val="bg1"/>
                </a:solidFill>
              </a:rPr>
              <a:t>Исполнение  за </a:t>
            </a:r>
            <a:r>
              <a:rPr lang="ru-RU" sz="2400" b="1" dirty="0" smtClean="0">
                <a:solidFill>
                  <a:schemeClr val="bg1"/>
                </a:solidFill>
              </a:rPr>
              <a:t>2015 год  345,6 </a:t>
            </a:r>
            <a:r>
              <a:rPr lang="ru-RU" sz="2400" b="1" dirty="0">
                <a:solidFill>
                  <a:schemeClr val="bg1"/>
                </a:solidFill>
              </a:rPr>
              <a:t>тыс. руб.</a:t>
            </a:r>
          </a:p>
          <a:p>
            <a:pPr lvl="1"/>
            <a:r>
              <a:rPr lang="ru-RU" sz="2400" b="1" dirty="0">
                <a:solidFill>
                  <a:schemeClr val="bg1"/>
                </a:solidFill>
              </a:rPr>
              <a:t>% исполнения – </a:t>
            </a:r>
            <a:r>
              <a:rPr lang="ru-RU" sz="2400" b="1" dirty="0" smtClean="0">
                <a:solidFill>
                  <a:schemeClr val="bg1"/>
                </a:solidFill>
              </a:rPr>
              <a:t>98,7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75520" y="188641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бюджета муниципального района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2015 год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разделам бюджетной классификации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345816847"/>
              </p:ext>
            </p:extLst>
          </p:nvPr>
        </p:nvGraphicFramePr>
        <p:xfrm>
          <a:off x="825500" y="1643050"/>
          <a:ext cx="10401300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63015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428230"/>
            <a:ext cx="117475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года бюджет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городского округа 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исполняется в программном формате на основе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муниципальных программ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На их реализацию в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2015 году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направлено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563 555,5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 рублей, что составляет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96,6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% от годовых назначений.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4252686194"/>
              </p:ext>
            </p:extLst>
          </p:nvPr>
        </p:nvGraphicFramePr>
        <p:xfrm>
          <a:off x="6816080" y="2082800"/>
          <a:ext cx="4766320" cy="4530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xmlns="" val="2349036595"/>
              </p:ext>
            </p:extLst>
          </p:nvPr>
        </p:nvGraphicFramePr>
        <p:xfrm>
          <a:off x="479376" y="2019301"/>
          <a:ext cx="6251624" cy="4627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246568" y="1667030"/>
            <a:ext cx="1729532" cy="3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50" b="1" dirty="0">
                <a:solidFill>
                  <a:schemeClr val="bg1"/>
                </a:solidFill>
              </a:rPr>
              <a:t>(тыс. руб.)</a:t>
            </a:r>
          </a:p>
        </p:txBody>
      </p:sp>
    </p:spTree>
    <p:extLst>
      <p:ext uri="{BB962C8B-B14F-4D97-AF65-F5344CB8AC3E}">
        <p14:creationId xmlns:p14="http://schemas.microsoft.com/office/powerpoint/2010/main" xmlns="" val="294956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20192181"/>
              </p:ext>
            </p:extLst>
          </p:nvPr>
        </p:nvGraphicFramePr>
        <p:xfrm>
          <a:off x="0" y="508003"/>
          <a:ext cx="12192000" cy="6454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075"/>
                <a:gridCol w="8333606"/>
                <a:gridCol w="1154893"/>
                <a:gridCol w="1036780"/>
                <a:gridCol w="1128646"/>
              </a:tblGrid>
              <a:tr h="74030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№ п/п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Наименование муниципальной программы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Годовой план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Исполнено</a:t>
                      </a:r>
                      <a:r>
                        <a:rPr lang="ru-RU" sz="1400" baseline="0" dirty="0" smtClean="0"/>
                        <a:t> за </a:t>
                      </a:r>
                      <a:r>
                        <a:rPr lang="ru-RU" sz="1400" dirty="0" smtClean="0"/>
                        <a:t>2015 год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% исполнения</a:t>
                      </a:r>
                      <a:endParaRPr lang="ru-RU" sz="1400" dirty="0"/>
                    </a:p>
                  </a:txBody>
                  <a:tcPr/>
                </a:tc>
              </a:tr>
              <a:tr h="46269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«Защита населения и территории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от чрезвычайных ситуаций, обеспечение пожарной безопасности, безопасности на водных объектах, гражданская оборона 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/>
                    </a:p>
                    <a:p>
                      <a:pPr algn="ctr"/>
                      <a:r>
                        <a:rPr lang="ru-RU" sz="1400" b="1" dirty="0" smtClean="0"/>
                        <a:t>3750,0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/>
                    </a:p>
                    <a:p>
                      <a:pPr algn="ctr"/>
                      <a:r>
                        <a:rPr lang="ru-RU" sz="1400" b="1" dirty="0" smtClean="0"/>
                        <a:t>3554,6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/>
                    </a:p>
                    <a:p>
                      <a:pPr algn="ctr"/>
                      <a:r>
                        <a:rPr lang="ru-RU" sz="1400" b="1" dirty="0" smtClean="0"/>
                        <a:t>94,8</a:t>
                      </a:r>
                      <a:endParaRPr lang="ru-RU" sz="1400" b="1" dirty="0"/>
                    </a:p>
                  </a:txBody>
                  <a:tcPr/>
                </a:tc>
              </a:tr>
              <a:tr h="390713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2.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муниципальной службы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городском округе до 2020 года»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1368,9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1021,8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74,6</a:t>
                      </a:r>
                    </a:p>
                  </a:txBody>
                  <a:tcPr/>
                </a:tc>
              </a:tr>
              <a:tr h="537232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3.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транспорта, дорожного хозяйства, связи и информационных технологий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21034,6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20389,3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96,9</a:t>
                      </a:r>
                      <a:endParaRPr lang="ru-RU" sz="1400" b="1" dirty="0"/>
                    </a:p>
                  </a:txBody>
                  <a:tcPr/>
                </a:tc>
              </a:tr>
              <a:tr h="395854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4.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«Управление муниципальной собственностью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 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1550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1218,9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78,6</a:t>
                      </a:r>
                      <a:endParaRPr lang="ru-RU" sz="14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5.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«Поддержка и развитие малого и среднего предпринимательства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городском округе»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390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390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</a:t>
                      </a:r>
                      <a:endParaRPr lang="ru-RU" sz="1400" b="1" dirty="0"/>
                    </a:p>
                  </a:txBody>
                  <a:tcPr/>
                </a:tc>
              </a:tr>
              <a:tr h="32671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6.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«Реализация основных направлений в строительном комплексе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1500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0</a:t>
                      </a:r>
                      <a:endParaRPr lang="ru-RU" sz="1400" b="1" dirty="0"/>
                    </a:p>
                  </a:txBody>
                  <a:tcPr/>
                </a:tc>
              </a:tr>
              <a:tr h="46269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7.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жилищно-коммунального хозяйства и повышение энергетической эффективности 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 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41863,8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33737,2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80,6</a:t>
                      </a:r>
                      <a:endParaRPr lang="ru-RU" sz="14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8.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«Обеспечение жильем молодых семей на территории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581,5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581,5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</a:t>
                      </a:r>
                      <a:endParaRPr lang="ru-RU" sz="14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9.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здравоохранения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144,4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133,8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92,7</a:t>
                      </a:r>
                      <a:endParaRPr lang="ru-RU" sz="1400" b="1" dirty="0"/>
                    </a:p>
                  </a:txBody>
                  <a:tcPr/>
                </a:tc>
              </a:tr>
              <a:tr h="46269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10.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«Поддержка населения и мероприятия профилактической направленности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городском округе до 2020 года»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620,4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444,5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71,6</a:t>
                      </a:r>
                      <a:endParaRPr lang="ru-RU" sz="14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11.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системы образования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городском округе до 2020 года»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422262,1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414092,0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98,1</a:t>
                      </a:r>
                      <a:endParaRPr lang="ru-RU" sz="14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12.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культуры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городском округе»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68959,7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68942,6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99,9</a:t>
                      </a:r>
                      <a:endParaRPr lang="ru-RU" sz="1400" b="1" dirty="0"/>
                    </a:p>
                  </a:txBody>
                  <a:tcPr/>
                </a:tc>
              </a:tr>
              <a:tr h="46269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13.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«Развитие физической культуры, спорта и молодежной политики в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Новолялинском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городском округе до 2020 года»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10890,3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10890,3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100</a:t>
                      </a:r>
                      <a:endParaRPr lang="ru-RU" sz="1400" b="1" dirty="0"/>
                    </a:p>
                  </a:txBody>
                  <a:tcPr/>
                </a:tc>
              </a:tr>
              <a:tr h="3595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14.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«Управление муниципальными финансами </a:t>
                      </a:r>
                      <a:r>
                        <a:rPr lang="ru-RU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Новолялинского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городского округа до 2020 года»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8186,9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8159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99,7</a:t>
                      </a:r>
                      <a:endParaRPr lang="ru-RU" sz="1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4000" y="1"/>
            <a:ext cx="11760200" cy="507999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Исполнение по муниципальным программам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за 2015 ГОД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937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3365887627"/>
              </p:ext>
            </p:extLst>
          </p:nvPr>
        </p:nvGraphicFramePr>
        <p:xfrm>
          <a:off x="152400" y="0"/>
          <a:ext cx="1168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5046663"/>
            <a:ext cx="8534400" cy="1506537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Расходы по ГРБС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867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24034" y="428604"/>
            <a:ext cx="8229600" cy="703282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Экономическое развитие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87744735"/>
              </p:ext>
            </p:extLst>
          </p:nvPr>
        </p:nvGraphicFramePr>
        <p:xfrm>
          <a:off x="177801" y="1131887"/>
          <a:ext cx="11798298" cy="5586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42647"/>
                <a:gridCol w="2355579"/>
                <a:gridCol w="1700072"/>
              </a:tblGrid>
              <a:tr h="10762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  <a:p>
                      <a:pPr algn="ctr"/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Факт 2015 </a:t>
                      </a:r>
                      <a: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г.,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млн. руб.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Темп роста к </a:t>
                      </a:r>
                      <a:r>
                        <a:rPr lang="ru-RU" sz="1600" b="1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2014 г., </a:t>
                      </a:r>
                      <a:r>
                        <a:rPr lang="ru-RU" sz="16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/>
                </a:tc>
              </a:tr>
              <a:tr h="820024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 Оборот </a:t>
                      </a: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организаций по крупным и средним 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предприятиям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  <a:buFontTx/>
                        <a:buNone/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237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68580" marR="68580" marT="0" marB="0" anchor="ctr"/>
                </a:tc>
              </a:tr>
              <a:tr h="1230036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 Объем отгруженных товаров собственного производства (выполненных работ и услуг) по крупным и средним 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предприятиям</a:t>
                      </a:r>
                    </a:p>
                    <a:p>
                      <a:pPr indent="0" algn="l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258,4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116,05</a:t>
                      </a:r>
                    </a:p>
                  </a:txBody>
                  <a:tcPr marL="68580" marR="68580" marT="0" marB="0" anchor="ctr"/>
                </a:tc>
              </a:tr>
              <a:tr h="820024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 Оборот розничной 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торговли</a:t>
                      </a:r>
                    </a:p>
                    <a:p>
                      <a:pPr indent="0" algn="l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1263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102,1</a:t>
                      </a:r>
                    </a:p>
                  </a:txBody>
                  <a:tcPr marL="68580" marR="68580" marT="0" marB="0" anchor="ctr"/>
                </a:tc>
              </a:tr>
              <a:tr h="820024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 Оборот общественного 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питания</a:t>
                      </a:r>
                    </a:p>
                    <a:p>
                      <a:pPr indent="0" algn="l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25,2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71,8</a:t>
                      </a:r>
                    </a:p>
                  </a:txBody>
                  <a:tcPr marL="68580" marR="68580" marT="0" marB="0" anchor="ctr"/>
                </a:tc>
              </a:tr>
              <a:tr h="820024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 Объем оказанных населению платных 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услуг</a:t>
                      </a:r>
                    </a:p>
                    <a:p>
                      <a:pPr indent="0" algn="l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112,6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119,6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459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9107477"/>
              </p:ext>
            </p:extLst>
          </p:nvPr>
        </p:nvGraphicFramePr>
        <p:xfrm>
          <a:off x="186267" y="857022"/>
          <a:ext cx="11853333" cy="58591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0533"/>
                <a:gridCol w="6553200"/>
                <a:gridCol w="1845733"/>
                <a:gridCol w="1286934"/>
                <a:gridCol w="1286933"/>
              </a:tblGrid>
              <a:tr h="117497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КОСГУ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КОСГУ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Кассовые расходы </a:t>
                      </a:r>
                      <a:endParaRPr lang="en-US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за   201</a:t>
                      </a:r>
                      <a:r>
                        <a:rPr lang="en-US" sz="1200" dirty="0" smtClean="0">
                          <a:effectLst/>
                        </a:rPr>
                        <a:t>4</a:t>
                      </a:r>
                      <a:r>
                        <a:rPr lang="ru-RU" sz="1200" dirty="0" smtClean="0">
                          <a:effectLst/>
                        </a:rPr>
                        <a:t> год</a:t>
                      </a:r>
                      <a:endParaRPr lang="en-US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Кассовые расходы </a:t>
                      </a:r>
                      <a:endParaRPr lang="en-US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за  </a:t>
                      </a:r>
                      <a:r>
                        <a:rPr lang="ru-RU" sz="1200" dirty="0">
                          <a:effectLst/>
                        </a:rPr>
                        <a:t>2015 </a:t>
                      </a:r>
                      <a:r>
                        <a:rPr lang="ru-RU" sz="1200" dirty="0" smtClean="0">
                          <a:effectLst/>
                        </a:rPr>
                        <a:t>год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Отклонения кассовых расходов за </a:t>
                      </a:r>
                      <a:r>
                        <a:rPr lang="ru-RU" sz="1200" dirty="0" smtClean="0">
                          <a:effectLst/>
                        </a:rPr>
                        <a:t>201</a:t>
                      </a:r>
                      <a:r>
                        <a:rPr lang="en-US" sz="1200" dirty="0" smtClean="0">
                          <a:effectLst/>
                        </a:rPr>
                        <a:t>4</a:t>
                      </a:r>
                      <a:r>
                        <a:rPr lang="ru-RU" sz="1200" dirty="0" smtClean="0">
                          <a:effectLst/>
                        </a:rPr>
                        <a:t> </a:t>
                      </a:r>
                      <a:r>
                        <a:rPr lang="ru-RU" sz="1200" dirty="0">
                          <a:effectLst/>
                        </a:rPr>
                        <a:t>и </a:t>
                      </a:r>
                      <a:r>
                        <a:rPr lang="ru-RU" sz="1200" dirty="0" smtClean="0">
                          <a:effectLst/>
                        </a:rPr>
                        <a:t>201</a:t>
                      </a:r>
                      <a:r>
                        <a:rPr lang="en-US" sz="1200" dirty="0" smtClean="0">
                          <a:effectLst/>
                        </a:rPr>
                        <a:t>5</a:t>
                      </a:r>
                      <a:r>
                        <a:rPr lang="ru-RU" sz="1200" dirty="0" smtClean="0">
                          <a:effectLst/>
                        </a:rPr>
                        <a:t> </a:t>
                      </a:r>
                      <a:r>
                        <a:rPr lang="ru-RU" sz="1200" dirty="0">
                          <a:effectLst/>
                        </a:rPr>
                        <a:t>гг. (</a:t>
                      </a:r>
                      <a:r>
                        <a:rPr lang="ru-RU" sz="1200" dirty="0" smtClean="0">
                          <a:effectLst/>
                        </a:rPr>
                        <a:t>гр.4-гр.3)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</a:tr>
              <a:tr h="1524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211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Заработная плата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103317,5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123299,6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+19982,1</a:t>
                      </a: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212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Прочие</a:t>
                      </a: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выплаты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97,0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-22,3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213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Начисления на выплаты</a:t>
                      </a: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по о</a:t>
                      </a: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плате труда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29406,3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36278,2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+6871,9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221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Услуги связи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1845,7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1801,2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-44,5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222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Транспортные услуги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782,2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775,9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-6,3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223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Коммунальные услуги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7397,9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7599,4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+201,5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224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Арендная плата за пользование имуществом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72,5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-69,5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225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Работы, услуги по содержанию имущества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5422,8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9280,3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+3857,5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226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Прочие работы,</a:t>
                      </a: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услуги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20724,1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148</a:t>
                      </a: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-5908,1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231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Обслуживание внутренних долговых обязательств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3203,0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-3198,3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241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Безвозмездные перечисления государственным и муниципальным</a:t>
                      </a: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организациям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510224,0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548190,6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+37966,6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242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Безвозмездные перечисления</a:t>
                      </a: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организациям, за исключением государственных и муниципальных организаций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2969,3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2886,7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-82,6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262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Другие выплаты по социальной помощи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45645,6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48670,1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+3024,5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263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Пенсии, пособия, выплачиваемые</a:t>
                      </a: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организациями сектора государственного управления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4215,5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6629,3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+2413,8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290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Прочие расходы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11117,3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21272,5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+10155,2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310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Увеличение стоимости основных</a:t>
                      </a: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средств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13948,6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12614,1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-1334,5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340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Увеличение стоимости материальных запасов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9001,7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9592,4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+590,7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  <a:tr h="24229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769391,0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843788,7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+74397,7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57" marR="62557" marT="0" marB="0" anchor="b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149136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Сравнительный анализ фактического исполнения расходных обязательств по операциям сектора государственного управления (КОСГУ) в сравнении с  аналогичным периодом  прошлого  года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460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5833"/>
            <a:ext cx="11963400" cy="103716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Сравнительные показатели параметров 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бюджета отдельных городских округов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95861459"/>
              </p:ext>
            </p:extLst>
          </p:nvPr>
        </p:nvGraphicFramePr>
        <p:xfrm>
          <a:off x="127000" y="1295400"/>
          <a:ext cx="12065000" cy="543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990551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000" y="270932"/>
            <a:ext cx="11785600" cy="150706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Данные о муниципальном долге </a:t>
            </a:r>
            <a:r>
              <a:rPr lang="ru-RU" sz="2400" b="1" dirty="0" err="1" smtClean="0">
                <a:solidFill>
                  <a:srgbClr val="002060"/>
                </a:solidFill>
              </a:rPr>
              <a:t>Новолялинского</a:t>
            </a:r>
            <a:r>
              <a:rPr lang="ru-RU" sz="2400" b="1" dirty="0" smtClean="0">
                <a:solidFill>
                  <a:srgbClr val="002060"/>
                </a:solidFill>
              </a:rPr>
              <a:t> городского округа за 2015 год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9112" y="1777999"/>
            <a:ext cx="4764088" cy="28194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Предельный объем муниципального долга </a:t>
            </a:r>
            <a:r>
              <a:rPr lang="ru-RU" b="1" dirty="0" err="1" smtClean="0"/>
              <a:t>Новолялинского</a:t>
            </a:r>
            <a:r>
              <a:rPr lang="ru-RU" b="1" dirty="0" smtClean="0"/>
              <a:t> городского округа по состоянию</a:t>
            </a:r>
          </a:p>
          <a:p>
            <a:pPr algn="ctr"/>
            <a:r>
              <a:rPr lang="ru-RU" b="1" dirty="0" smtClean="0"/>
              <a:t> на 1 января 2016 года</a:t>
            </a:r>
            <a:endParaRPr lang="ru-RU" b="1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248400" y="1778000"/>
            <a:ext cx="4851400" cy="28194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b="1" dirty="0" smtClean="0"/>
              <a:t>Объем муниципального долга по состоянию на 1 января 2016 года</a:t>
            </a:r>
            <a:endParaRPr lang="ru-RU" b="1" dirty="0"/>
          </a:p>
        </p:txBody>
      </p:sp>
      <p:sp>
        <p:nvSpPr>
          <p:cNvPr id="11" name="Волна 10"/>
          <p:cNvSpPr/>
          <p:nvPr/>
        </p:nvSpPr>
        <p:spPr>
          <a:xfrm>
            <a:off x="6248400" y="5168900"/>
            <a:ext cx="4953000" cy="1333500"/>
          </a:xfrm>
          <a:prstGeom prst="wave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7 949,1 </a:t>
            </a:r>
            <a:r>
              <a:rPr lang="ru-RU" b="1" dirty="0" err="1" smtClean="0"/>
              <a:t>тыс.руб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2" name="Волна 11"/>
          <p:cNvSpPr/>
          <p:nvPr/>
        </p:nvSpPr>
        <p:spPr>
          <a:xfrm>
            <a:off x="684212" y="5168900"/>
            <a:ext cx="4598988" cy="1333500"/>
          </a:xfrm>
          <a:prstGeom prst="wave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23 026</a:t>
            </a:r>
            <a:r>
              <a:rPr lang="ru-RU" b="1" dirty="0" smtClean="0"/>
              <a:t> </a:t>
            </a:r>
            <a:r>
              <a:rPr lang="ru-RU" b="1" dirty="0" err="1" smtClean="0"/>
              <a:t>тыс.руб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0135848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850" y="1981201"/>
            <a:ext cx="11226800" cy="7874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Контактная информация</a:t>
            </a:r>
            <a:endParaRPr lang="ru-RU" sz="2400" b="1" dirty="0"/>
          </a:p>
        </p:txBody>
      </p:sp>
      <p:sp>
        <p:nvSpPr>
          <p:cNvPr id="4" name="Двойная волна 3"/>
          <p:cNvSpPr/>
          <p:nvPr/>
        </p:nvSpPr>
        <p:spPr>
          <a:xfrm>
            <a:off x="0" y="228601"/>
            <a:ext cx="12192000" cy="1638299"/>
          </a:xfrm>
          <a:prstGeom prst="doubleWave">
            <a:avLst>
              <a:gd name="adj1" fmla="val 6250"/>
              <a:gd name="adj2" fmla="val -1808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Разработчиком презентации является Финансовое управление администрации </a:t>
            </a:r>
            <a:r>
              <a:rPr lang="ru-RU" sz="2000" b="1" dirty="0" err="1" smtClean="0"/>
              <a:t>Новолялинского</a:t>
            </a:r>
            <a:r>
              <a:rPr lang="ru-RU" sz="2000" b="1" dirty="0" smtClean="0"/>
              <a:t> городского округа</a:t>
            </a:r>
            <a:endParaRPr lang="ru-RU" sz="20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6700" y="2768601"/>
            <a:ext cx="11595100" cy="4089399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Начальник финансового управления            Мадиарова Марина Владимировна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Адрес:                                             </a:t>
            </a:r>
            <a:r>
              <a:rPr lang="en-US" sz="2000" b="1" dirty="0" smtClean="0">
                <a:solidFill>
                  <a:srgbClr val="002060"/>
                </a:solidFill>
              </a:rPr>
              <a:t>                    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</a:rPr>
              <a:t>г.Новая</a:t>
            </a:r>
            <a:r>
              <a:rPr lang="ru-RU" sz="2000" b="1" dirty="0" smtClean="0">
                <a:solidFill>
                  <a:srgbClr val="002060"/>
                </a:solidFill>
              </a:rPr>
              <a:t> Ляля, ул. Розы Люксембург 24а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Телефон, факс                                          </a:t>
            </a:r>
            <a:r>
              <a:rPr lang="en-US" sz="2000" b="1" dirty="0" smtClean="0">
                <a:solidFill>
                  <a:srgbClr val="002060"/>
                </a:solidFill>
              </a:rPr>
              <a:t>        </a:t>
            </a:r>
            <a:r>
              <a:rPr lang="ru-RU" sz="2000" b="1" dirty="0" smtClean="0">
                <a:solidFill>
                  <a:srgbClr val="002060"/>
                </a:solidFill>
              </a:rPr>
              <a:t>8 (343 88) 2-12-78, 2-12-82, 2-12-96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Адрес электронной почты </a:t>
            </a:r>
            <a:r>
              <a:rPr lang="en-US" sz="2000" b="1" dirty="0" smtClean="0">
                <a:solidFill>
                  <a:srgbClr val="002060"/>
                </a:solidFill>
              </a:rPr>
              <a:t>                             </a:t>
            </a:r>
            <a:r>
              <a:rPr lang="en-US" sz="2000" b="1" dirty="0" smtClean="0">
                <a:solidFill>
                  <a:srgbClr val="002060"/>
                </a:solidFill>
                <a:hlinkClick r:id="rId2"/>
              </a:rPr>
              <a:t>nfu43@mail.ru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Режим работы:                                                  пн.-чт.   с 8.00 до 12.00, с 13.00 до 17.15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                                                                             пт.   с 8.00 до 12.00, с 13.00 до 16.00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Выходные дни:                                                   суббота, воскресенье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8277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100" y="0"/>
            <a:ext cx="11925300" cy="1507067"/>
          </a:xfrm>
        </p:spPr>
        <p:txBody>
          <a:bodyPr>
            <a:normAutofit/>
          </a:bodyPr>
          <a:lstStyle/>
          <a:p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Среднемесячная номинальная начисленная заработная плата работников по Новолялинскому городскому округу в 2015 году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46558505"/>
              </p:ext>
            </p:extLst>
          </p:nvPr>
        </p:nvGraphicFramePr>
        <p:xfrm>
          <a:off x="165100" y="1649398"/>
          <a:ext cx="11925299" cy="464979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7240360"/>
                <a:gridCol w="2235994"/>
                <a:gridCol w="2448945"/>
              </a:tblGrid>
              <a:tr h="52628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2015 г., руб.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Темп роста к 2014 г.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4207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Среднемесячная номинальная начисленная заработная плата работников: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7871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- крупных и средних предприятий и некоммерческих организаций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22085,2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104,7%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7871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- муниципальных дошкольных образовательных учреждений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18883,2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112%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7871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- муниципальных общеобразовательных учреждений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26845,4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99,5%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4207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 в том числе: учителей муниципальных образовательных учреждений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33139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r>
                        <a:rPr lang="ru-RU" sz="18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7871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- муниципальных учреждений культуры и искусства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24006,7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117,3%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7871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- муниципальных учреждений физической культуры и спорта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22010,6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181,1</a:t>
                      </a:r>
                      <a:r>
                        <a:rPr lang="ru-RU" sz="18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6002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9334" y="207942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Исполнение доходов за </a:t>
            </a:r>
            <a:r>
              <a:rPr lang="en-US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2015</a:t>
            </a:r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год</a:t>
            </a:r>
            <a:endParaRPr lang="ru-RU" sz="28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2427156271"/>
              </p:ext>
            </p:extLst>
          </p:nvPr>
        </p:nvGraphicFramePr>
        <p:xfrm>
          <a:off x="698500" y="719666"/>
          <a:ext cx="10845800" cy="5985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91798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xmlns="" val="559095592"/>
              </p:ext>
            </p:extLst>
          </p:nvPr>
        </p:nvGraphicFramePr>
        <p:xfrm>
          <a:off x="0" y="546100"/>
          <a:ext cx="11925406" cy="631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76" name="Rectangle 3"/>
          <p:cNvSpPr>
            <a:spLocks noGrp="1" noChangeArrowheads="1"/>
          </p:cNvSpPr>
          <p:nvPr>
            <p:ph type="title" idx="4294967295"/>
          </p:nvPr>
        </p:nvSpPr>
        <p:spPr>
          <a:xfrm rot="10800000" flipV="1">
            <a:off x="0" y="0"/>
            <a:ext cx="11861800" cy="7747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0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Доля налоговых и неналоговых поступлений в собственных доходах</a:t>
            </a:r>
          </a:p>
        </p:txBody>
      </p:sp>
    </p:spTree>
    <p:extLst>
      <p:ext uri="{BB962C8B-B14F-4D97-AF65-F5344CB8AC3E}">
        <p14:creationId xmlns:p14="http://schemas.microsoft.com/office/powerpoint/2010/main" xmlns="" val="226837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393701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Выполнение плановых показателей 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4016790374"/>
              </p:ext>
            </p:extLst>
          </p:nvPr>
        </p:nvGraphicFramePr>
        <p:xfrm>
          <a:off x="0" y="393700"/>
          <a:ext cx="12192000" cy="648842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15516"/>
                <a:gridCol w="1915516"/>
                <a:gridCol w="1915516"/>
                <a:gridCol w="1915516"/>
                <a:gridCol w="1915516"/>
                <a:gridCol w="2614420"/>
              </a:tblGrid>
              <a:tr h="11054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 доходов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Первоначальный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план (решение Думы от 25.12.2014г.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№203)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Уточненный план (решение Думы от 24.12.2015 №269)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Отклонение </a:t>
                      </a:r>
                      <a:endParaRPr lang="ru-RU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(гр.3-гр.2)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Исполнено на 01.01.2016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исполнения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(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гр.5/гр.3)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92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372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НДФЛ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192528,0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201559,5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+9031,5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189190,6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93,9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792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Налоги на товары (акцизы)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235,9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1504,0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+1268,1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1570,7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104,4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92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ЕНВД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8000,0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8000,0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7607,7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95,1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792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Единый с/х налог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+4,0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19,9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104,7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92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 с патента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212,0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+101,0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108,5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92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6004,0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5100,0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(-)904,0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4489,1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88,0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792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 на имущество ф/л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4000,0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2600,0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(-)1400,0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2626,7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101,0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92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госпошлина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1988,0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1700,0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(-)288,0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1664,0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97,9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8754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Доходы от использования имущества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13095,2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11240,1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(-)1855,1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11508,3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102,4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754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1060,0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1060,0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691,5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65,2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8754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Доходы от оказания платных услуг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2240,0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3960,9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+1720,9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3996,2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100,9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618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1182,5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1058,0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(-)124,5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1093,6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103,4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754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2895,0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1174,0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(-)1721,0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1249,0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106,4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754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Невыясненные поступления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(-)0,7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754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 налоговых и неналоговых  доходов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233354,6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239187,5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+5832,9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225935,8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94,5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80713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894971821"/>
              </p:ext>
            </p:extLst>
          </p:nvPr>
        </p:nvGraphicFramePr>
        <p:xfrm>
          <a:off x="609600" y="292100"/>
          <a:ext cx="10972800" cy="572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002314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3254688722"/>
              </p:ext>
            </p:extLst>
          </p:nvPr>
        </p:nvGraphicFramePr>
        <p:xfrm>
          <a:off x="0" y="0"/>
          <a:ext cx="12192000" cy="6743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15998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4204</TotalTime>
  <Words>1599</Words>
  <Application>Microsoft Office PowerPoint</Application>
  <PresentationFormat>Произвольный</PresentationFormat>
  <Paragraphs>481</Paragraphs>
  <Slides>33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Сектор</vt:lpstr>
      <vt:lpstr>Слайд 1</vt:lpstr>
      <vt:lpstr>Слайд 2</vt:lpstr>
      <vt:lpstr>Экономическое развитие</vt:lpstr>
      <vt:lpstr>Среднемесячная номинальная начисленная заработная плата работников по Новолялинскому городскому округу в 2015 году</vt:lpstr>
      <vt:lpstr>Слайд 5</vt:lpstr>
      <vt:lpstr>Доля налоговых и неналоговых поступлений в собственных доходах</vt:lpstr>
      <vt:lpstr>Выполнение плановых показателей </vt:lpstr>
      <vt:lpstr>Слайд 8</vt:lpstr>
      <vt:lpstr>Слайд 9</vt:lpstr>
      <vt:lpstr>Общегосударственные вопросы   Утверждено на год 71 089,4 тыс.руб. Исполнено за год   68 449,1 тыс. руб. % исполнения – 93,3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Исполнение по муниципальным программам за 2015 ГОД</vt:lpstr>
      <vt:lpstr>Расходы по ГРБС</vt:lpstr>
      <vt:lpstr>Слайд 30</vt:lpstr>
      <vt:lpstr>Сравнительные показатели параметров  бюджета отдельных городских округов</vt:lpstr>
      <vt:lpstr>Данные о муниципальном долге Новолялинского городского округа за 2015 год</vt:lpstr>
      <vt:lpstr>Контактная информация</vt:lpstr>
    </vt:vector>
  </TitlesOfParts>
  <Company>Финансовое управление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NFU02PC</dc:creator>
  <cp:lastModifiedBy>Владелец</cp:lastModifiedBy>
  <cp:revision>179</cp:revision>
  <cp:lastPrinted>2016-05-27T05:10:42Z</cp:lastPrinted>
  <dcterms:created xsi:type="dcterms:W3CDTF">2016-04-14T09:06:10Z</dcterms:created>
  <dcterms:modified xsi:type="dcterms:W3CDTF">2016-05-31T04:58:52Z</dcterms:modified>
</cp:coreProperties>
</file>