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3.xml" ContentType="application/vnd.openxmlformats-officedocument.presentationml.notesSlide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77" r:id="rId3"/>
    <p:sldId id="275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0" autoAdjust="0"/>
  </p:normalViewPr>
  <p:slideViewPr>
    <p:cSldViewPr>
      <p:cViewPr varScale="1">
        <p:scale>
          <a:sx n="77" d="100"/>
          <a:sy n="77" d="100"/>
        </p:scale>
        <p:origin x="84" y="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hPercent val="50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037338074676164E-2"/>
          <c:y val="8.5429472519593194E-2"/>
          <c:w val="0.9449907148703186"/>
          <c:h val="0.91074917596466187"/>
        </c:manualLayout>
      </c:layout>
      <c:pie3DChart>
        <c:varyColors val="1"/>
        <c:ser>
          <c:idx val="0"/>
          <c:order val="0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1"/>
            </a:solidFill>
            <a:ln w="37806">
              <a:noFill/>
            </a:ln>
          </c:spPr>
          <c:explosion val="25"/>
          <c:dPt>
            <c:idx val="1"/>
            <c:bubble3D val="0"/>
            <c:spPr>
              <a:solidFill>
                <a:schemeClr val="accent2"/>
              </a:solidFill>
              <a:ln w="37806">
                <a:noFill/>
              </a:ln>
            </c:spPr>
          </c:dPt>
          <c:dLbls>
            <c:dLbl>
              <c:idx val="0"/>
              <c:layout>
                <c:manualLayout>
                  <c:x val="-0.15870188807044294"/>
                  <c:y val="5.034028834353893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Собственные
</a:t>
                    </a:r>
                    <a:r>
                      <a:rPr lang="ru-RU" dirty="0" smtClean="0"/>
                      <a:t>30,7%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1251372278807443"/>
                  <c:y val="-7.3347293282747791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безвозмездные
</a:t>
                    </a:r>
                    <a:r>
                      <a:rPr lang="ru-RU" dirty="0" smtClean="0"/>
                      <a:t>69,3 %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%" sourceLinked="0"/>
            <c:spPr>
              <a:noFill/>
              <a:ln w="37806">
                <a:noFill/>
              </a:ln>
            </c:spPr>
            <c:txPr>
              <a:bodyPr/>
              <a:lstStyle/>
              <a:p>
                <a:pPr>
                  <a:defRPr sz="1488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out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Собственные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48359.8</c:v>
                </c:pt>
                <c:pt idx="1">
                  <c:v>112786.5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3780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88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dPt>
            <c:idx val="3"/>
            <c:bubble3D val="0"/>
            <c:spPr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0"/>
                <a:tileRect/>
              </a:gradFill>
            </c:spPr>
          </c:dPt>
          <c:cat>
            <c:strRef>
              <c:f>Лист1!$A$2:$A$5</c:f>
              <c:strCache>
                <c:ptCount val="4"/>
                <c:pt idx="0">
                  <c:v>оплата труда - 7,9 %</c:v>
                </c:pt>
                <c:pt idx="1">
                  <c:v>ком.услуги</c:v>
                </c:pt>
                <c:pt idx="2">
                  <c:v>основные средства</c:v>
                </c:pt>
                <c:pt idx="3">
                  <c:v>субсидии  - 89,8%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723.3</c:v>
                </c:pt>
                <c:pt idx="1">
                  <c:v>30.8</c:v>
                </c:pt>
                <c:pt idx="3">
                  <c:v>8817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Доплаты пенсионерам -1,4 млн.руб.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Почетные граждане - 27 тыс.руб.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 по ЖКХ -1,2млн.руб.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1202.8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Поддержка населения - 9тыс.руб.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Общественные организации - 30тыс.руб.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30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Монетизация РФ - 2,8млн.руб.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2776.7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Монетизация СО  - 8,6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8620.6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253416"/>
        <c:axId val="65253808"/>
        <c:axId val="0"/>
      </c:area3DChart>
      <c:catAx>
        <c:axId val="652534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65253808"/>
        <c:crosses val="autoZero"/>
        <c:auto val="1"/>
        <c:lblAlgn val="ctr"/>
        <c:lblOffset val="100"/>
        <c:noMultiLvlLbl val="0"/>
      </c:catAx>
      <c:valAx>
        <c:axId val="6525380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6525341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88196267133274"/>
          <c:y val="0"/>
          <c:w val="0.28185877806940862"/>
          <c:h val="0.97027146662739172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Нац.оборона - 220 тыс.руб.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219.9</c:v>
                </c:pt>
                <c:pt idx="1">
                  <c:v>219.9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Нац.безопасность - 833 тыс.руб.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833.1</c:v>
                </c:pt>
                <c:pt idx="1">
                  <c:v>833.1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Нац.экономика - 5,7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5753.1</c:v>
                </c:pt>
                <c:pt idx="1">
                  <c:v>5753.1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Общегосударственные вопросы - 12,7млн.руб.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12683.9</c:v>
                </c:pt>
                <c:pt idx="1">
                  <c:v>12683.9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 - 10,7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10657</c:v>
                </c:pt>
                <c:pt idx="1">
                  <c:v>10657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328080"/>
        <c:axId val="187328472"/>
        <c:axId val="186659888"/>
      </c:area3DChart>
      <c:catAx>
        <c:axId val="187328080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crossAx val="187328472"/>
        <c:crosses val="autoZero"/>
        <c:auto val="1"/>
        <c:lblAlgn val="ctr"/>
        <c:lblOffset val="100"/>
        <c:noMultiLvlLbl val="0"/>
      </c:catAx>
      <c:valAx>
        <c:axId val="18732847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87328080"/>
        <c:crosses val="autoZero"/>
        <c:crossBetween val="midCat"/>
      </c:valAx>
      <c:serAx>
        <c:axId val="186659888"/>
        <c:scaling>
          <c:orientation val="minMax"/>
        </c:scaling>
        <c:delete val="1"/>
        <c:axPos val="b"/>
        <c:majorTickMark val="out"/>
        <c:minorTickMark val="none"/>
        <c:tickLblPos val="none"/>
        <c:crossAx val="187328472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расходов по экономическим статьям бюджетной классификации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оплата труда - 21,4%</c:v>
                </c:pt>
                <c:pt idx="1">
                  <c:v>ком.услуги - 2,1 %</c:v>
                </c:pt>
                <c:pt idx="2">
                  <c:v>основные средства - 1,1 %</c:v>
                </c:pt>
                <c:pt idx="3">
                  <c:v>субсидии  - 58,8%</c:v>
                </c:pt>
                <c:pt idx="4">
                  <c:v>выпалата пенсий и пособий 8,4%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31763.9</c:v>
                </c:pt>
                <c:pt idx="1">
                  <c:v>3081.9</c:v>
                </c:pt>
                <c:pt idx="2">
                  <c:v>1623.1</c:v>
                </c:pt>
                <c:pt idx="3">
                  <c:v>87586.5</c:v>
                </c:pt>
                <c:pt idx="4">
                  <c:v>12474.9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649278215223101E-2"/>
          <c:y val="1.7659145632781967E-2"/>
          <c:w val="0.60901388888888885"/>
          <c:h val="0.95718233398882879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Дума НГО - 0,3%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411.3</c:v>
                </c:pt>
                <c:pt idx="1">
                  <c:v>411.3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орган - 0,4%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599.79999999999995</c:v>
                </c:pt>
                <c:pt idx="1">
                  <c:v>599.79999999999995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Фин.управление - 1,5%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2270.6999999999998</c:v>
                </c:pt>
                <c:pt idx="1">
                  <c:v>2270.6999999999998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Отдел культуры - 11,0%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16433.3</c:v>
                </c:pt>
                <c:pt idx="1">
                  <c:v>16433.3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Администрация НГО - 27,6%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41062</c:v>
                </c:pt>
                <c:pt idx="1">
                  <c:v>41062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Управление образованием - 59,2%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88205.4</c:v>
                </c:pt>
                <c:pt idx="1">
                  <c:v>88205.4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329648"/>
        <c:axId val="187330040"/>
        <c:axId val="148371080"/>
      </c:area3DChart>
      <c:catAx>
        <c:axId val="18732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7330040"/>
        <c:crosses val="autoZero"/>
        <c:auto val="1"/>
        <c:lblAlgn val="ctr"/>
        <c:lblOffset val="100"/>
        <c:noMultiLvlLbl val="0"/>
      </c:catAx>
      <c:valAx>
        <c:axId val="1873300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87329648"/>
        <c:crosses val="autoZero"/>
        <c:crossBetween val="midCat"/>
      </c:valAx>
      <c:serAx>
        <c:axId val="148371080"/>
        <c:scaling>
          <c:orientation val="minMax"/>
        </c:scaling>
        <c:delete val="1"/>
        <c:axPos val="b"/>
        <c:majorTickMark val="out"/>
        <c:minorTickMark val="none"/>
        <c:tickLblPos val="none"/>
        <c:crossAx val="187330040"/>
        <c:crosses val="autoZero"/>
      </c:serAx>
    </c:plotArea>
    <c:legend>
      <c:legendPos val="r"/>
      <c:layout>
        <c:manualLayout>
          <c:xMode val="edge"/>
          <c:yMode val="edge"/>
          <c:x val="0.6409409448818898"/>
          <c:y val="0.29266288489924824"/>
          <c:w val="0.33683683289588801"/>
          <c:h val="0.578159864062339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90"/>
      <c:hPercent val="140"/>
      <c:rotY val="260"/>
      <c:depthPercent val="17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698412698412705E-2"/>
          <c:y val="1.7241379310344827E-2"/>
          <c:w val="0.59365079365079365"/>
          <c:h val="0.918103448275862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36301.199999999997</c:v>
                </c:pt>
                <c:pt idx="1">
                  <c:v>40611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ЕНВД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1619</c:v>
                </c:pt>
                <c:pt idx="1">
                  <c:v>1673.3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Налог на имущество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126.3</c:v>
                </c:pt>
                <c:pt idx="1">
                  <c:v>114</c:v>
                </c:pt>
              </c:numCache>
            </c:numRef>
          </c:val>
        </c:ser>
        <c:ser>
          <c:idx val="9"/>
          <c:order val="3"/>
          <c:tx>
            <c:strRef>
              <c:f>Sheet1!$A$5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453.8</c:v>
                </c:pt>
                <c:pt idx="1">
                  <c:v>708.5</c:v>
                </c:pt>
              </c:numCache>
            </c:numRef>
          </c:val>
        </c:ser>
        <c:ser>
          <c:idx val="3"/>
          <c:order val="4"/>
          <c:tx>
            <c:strRef>
              <c:f>Sheet1!$A$6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Sheet1!$B$6:$C$6</c:f>
              <c:numCache>
                <c:formatCode>General</c:formatCode>
                <c:ptCount val="2"/>
                <c:pt idx="0">
                  <c:v>223.6</c:v>
                </c:pt>
                <c:pt idx="1">
                  <c:v>437.7</c:v>
                </c:pt>
              </c:numCache>
            </c:numRef>
          </c:val>
        </c:ser>
        <c:ser>
          <c:idx val="4"/>
          <c:order val="5"/>
          <c:tx>
            <c:strRef>
              <c:f>Sheet1!$A$7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Sheet1!$B$7:$C$7</c:f>
              <c:numCache>
                <c:formatCode>General</c:formatCode>
                <c:ptCount val="2"/>
                <c:pt idx="0">
                  <c:v>1893.5</c:v>
                </c:pt>
                <c:pt idx="1">
                  <c:v>2910.3</c:v>
                </c:pt>
              </c:numCache>
            </c:numRef>
          </c:val>
        </c:ser>
        <c:ser>
          <c:idx val="5"/>
          <c:order val="6"/>
          <c:tx>
            <c:strRef>
              <c:f>Sheet1!$A$8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Sheet1!$B$8:$C$8</c:f>
              <c:numCache>
                <c:formatCode>General</c:formatCode>
                <c:ptCount val="2"/>
                <c:pt idx="0">
                  <c:v>195.4</c:v>
                </c:pt>
                <c:pt idx="1">
                  <c:v>330.8</c:v>
                </c:pt>
              </c:numCache>
            </c:numRef>
          </c:val>
        </c:ser>
        <c:ser>
          <c:idx val="6"/>
          <c:order val="7"/>
          <c:tx>
            <c:strRef>
              <c:f>Sheet1!$A$9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Sheet1!$B$9:$C$9</c:f>
              <c:numCache>
                <c:formatCode>General</c:formatCode>
                <c:ptCount val="2"/>
                <c:pt idx="0">
                  <c:v>572.70000000000005</c:v>
                </c:pt>
                <c:pt idx="1">
                  <c:v>607.29999999999995</c:v>
                </c:pt>
              </c:numCache>
            </c:numRef>
          </c:val>
        </c:ser>
        <c:ser>
          <c:idx val="7"/>
          <c:order val="8"/>
          <c:tx>
            <c:strRef>
              <c:f>Sheet1!$A$10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Sheet1!$B$10:$C$10</c:f>
              <c:numCache>
                <c:formatCode>General</c:formatCode>
                <c:ptCount val="2"/>
                <c:pt idx="0">
                  <c:v>235.1</c:v>
                </c:pt>
                <c:pt idx="1">
                  <c:v>276.39999999999992</c:v>
                </c:pt>
              </c:numCache>
            </c:numRef>
          </c:val>
        </c:ser>
        <c:ser>
          <c:idx val="8"/>
          <c:order val="9"/>
          <c:tx>
            <c:strRef>
              <c:f>Sheet1!$A$11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Sheet1!$B$11:$C$11</c:f>
              <c:numCache>
                <c:formatCode>General</c:formatCode>
                <c:ptCount val="2"/>
                <c:pt idx="0">
                  <c:v>603.5</c:v>
                </c:pt>
                <c:pt idx="1">
                  <c:v>152.80000000000001</c:v>
                </c:pt>
              </c:numCache>
            </c:numRef>
          </c:val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Акцизы по подакцизным товарам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Sheet1!$B$12:$C$12</c:f>
              <c:numCache>
                <c:formatCode>General</c:formatCode>
                <c:ptCount val="2"/>
                <c:pt idx="0">
                  <c:v>62.4</c:v>
                </c:pt>
                <c:pt idx="1">
                  <c:v>436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146282864"/>
        <c:axId val="146283256"/>
        <c:axId val="0"/>
      </c:bar3DChart>
      <c:catAx>
        <c:axId val="146282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46283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6283256"/>
        <c:scaling>
          <c:orientation val="minMax"/>
        </c:scaling>
        <c:delete val="1"/>
        <c:axPos val="r"/>
        <c:majorGridlines/>
        <c:numFmt formatCode="0%" sourceLinked="1"/>
        <c:majorTickMark val="out"/>
        <c:minorTickMark val="none"/>
        <c:tickLblPos val="none"/>
        <c:crossAx val="146282864"/>
        <c:crosses val="max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 spc="-100" baseline="0"/>
            </a:pPr>
            <a:endParaRPr lang="ru-RU"/>
          </a:p>
        </c:txPr>
      </c:legendEntry>
      <c:layout>
        <c:manualLayout>
          <c:xMode val="edge"/>
          <c:yMode val="edge"/>
          <c:x val="0.6277988305929938"/>
          <c:y val="0.10498686875048192"/>
          <c:w val="0.37220116940700698"/>
          <c:h val="0.89501313124951809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70"/>
      <c:rotY val="300"/>
      <c:depthPercent val="130"/>
      <c:rAngAx val="0"/>
      <c:perspective val="17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8055555555555551"/>
          <c:h val="1"/>
        </c:manualLayout>
      </c:layout>
      <c:area3DChart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Единый налог на вмененный доход-3,5%</c:v>
                </c:pt>
              </c:strCache>
            </c:strRef>
          </c:tx>
          <c:val>
            <c:numRef>
              <c:f>Sheet1!$B$2:$C$2</c:f>
              <c:numCache>
                <c:formatCode>General</c:formatCode>
                <c:ptCount val="2"/>
                <c:pt idx="0">
                  <c:v>1673.3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Налог на имущество - 0,2% </c:v>
                </c:pt>
              </c:strCache>
            </c:strRef>
          </c:tx>
          <c:val>
            <c:numRef>
              <c:f>Sheet1!$B$3:$C$3</c:f>
              <c:numCache>
                <c:formatCode>General</c:formatCode>
                <c:ptCount val="2"/>
                <c:pt idx="0">
                  <c:v>114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7"/>
          <c:order val="2"/>
          <c:tx>
            <c:strRef>
              <c:f>Sheet1!$A$4</c:f>
              <c:strCache>
                <c:ptCount val="1"/>
                <c:pt idx="0">
                  <c:v>Земельный налог - 1,5%</c:v>
                </c:pt>
              </c:strCache>
            </c:strRef>
          </c:tx>
          <c:val>
            <c:numRef>
              <c:f>Sheet1!$B$4:$C$4</c:f>
              <c:numCache>
                <c:formatCode>General</c:formatCode>
                <c:ptCount val="2"/>
                <c:pt idx="0">
                  <c:v>708.5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Гос.пошлина - 0,9%</c:v>
                </c:pt>
              </c:strCache>
            </c:strRef>
          </c:tx>
          <c:val>
            <c:numRef>
              <c:f>Sheet1!$B$5:$C$5</c:f>
              <c:numCache>
                <c:formatCode>General</c:formatCode>
                <c:ptCount val="2"/>
                <c:pt idx="0">
                  <c:v>437.7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Доходы от использования имущества - 6%</c:v>
                </c:pt>
              </c:strCache>
            </c:strRef>
          </c:tx>
          <c:val>
            <c:numRef>
              <c:f>Sheet1!$B$6:$C$6</c:f>
              <c:numCache>
                <c:formatCode>General</c:formatCode>
                <c:ptCount val="2"/>
                <c:pt idx="0">
                  <c:v>2910.3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Платежи при пользовании природными ресурсами - 0,7%</c:v>
                </c:pt>
              </c:strCache>
            </c:strRef>
          </c:tx>
          <c:val>
            <c:numRef>
              <c:f>Sheet1!$B$7:$C$7</c:f>
              <c:numCache>
                <c:formatCode>General</c:formatCode>
                <c:ptCount val="2"/>
                <c:pt idx="0">
                  <c:v>330.8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Доходы от оказания платных услуг  - 1,3 %</c:v>
                </c:pt>
              </c:strCache>
            </c:strRef>
          </c:tx>
          <c:val>
            <c:numRef>
              <c:f>Sheet1!$B$8:$C$8</c:f>
              <c:numCache>
                <c:formatCode>General</c:formatCode>
                <c:ptCount val="2"/>
                <c:pt idx="0">
                  <c:v>607.29999999999995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8"/>
          <c:order val="7"/>
          <c:tx>
            <c:strRef>
              <c:f>Sheet1!$A$9</c:f>
              <c:strCache>
                <c:ptCount val="1"/>
                <c:pt idx="0">
                  <c:v>Доходы от продажи материальных и нематериальных активов - 0,6%</c:v>
                </c:pt>
              </c:strCache>
            </c:strRef>
          </c:tx>
          <c:val>
            <c:numRef>
              <c:f>Sheet1!$B$9:$C$9</c:f>
              <c:numCache>
                <c:formatCode>General</c:formatCode>
                <c:ptCount val="2"/>
                <c:pt idx="0">
                  <c:v>276.39999999999998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9"/>
          <c:order val="8"/>
          <c:tx>
            <c:strRef>
              <c:f>Sheet1!$A$10</c:f>
              <c:strCache>
                <c:ptCount val="1"/>
                <c:pt idx="0">
                  <c:v>Штрафы, санкции, возмещение ущерба - 0,3%</c:v>
                </c:pt>
              </c:strCache>
            </c:strRef>
          </c:tx>
          <c:val>
            <c:numRef>
              <c:f>Sheet1!$B$10:$C$10</c:f>
              <c:numCache>
                <c:formatCode>General</c:formatCode>
                <c:ptCount val="2"/>
                <c:pt idx="0">
                  <c:v>152.80000000000001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ser>
          <c:idx val="10"/>
          <c:order val="9"/>
          <c:tx>
            <c:strRef>
              <c:f>Sheet1!$A$11</c:f>
              <c:strCache>
                <c:ptCount val="1"/>
                <c:pt idx="0">
                  <c:v>НДФЛ - 84,0%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Sheet1!$B$11:$C$11</c:f>
              <c:numCache>
                <c:formatCode>General</c:formatCode>
                <c:ptCount val="2"/>
                <c:pt idx="0">
                  <c:v>40611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</c:multiLvl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10"/>
        <c:axId val="148981592"/>
        <c:axId val="148981984"/>
        <c:axId val="0"/>
      </c:area3DChart>
      <c:catAx>
        <c:axId val="148981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48981984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489819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48981592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71969378827646568"/>
          <c:y val="9.8337707786526705E-3"/>
          <c:w val="0.28005686789151385"/>
          <c:h val="0.94201808107319951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вопросы- 8,5%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12683.9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Нац.оборона- 0,1%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219.9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Нац.безопасность - 0,6%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833.1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Нац.экономика- 3,9%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5753.1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ЖКХ- 7,2%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10657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Образование- 61,6%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91739.3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Культура- 6,6%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9804.2999999999975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Соц.политика - 9,8%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14652.8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Физ.и спорт - 1,7%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2610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СМИ - 0 %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28.1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долга - 0%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Лист1!$L$2:$L$3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982768"/>
        <c:axId val="148983160"/>
        <c:axId val="0"/>
      </c:area3DChart>
      <c:catAx>
        <c:axId val="14898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8983160"/>
        <c:crosses val="autoZero"/>
        <c:auto val="1"/>
        <c:lblAlgn val="ctr"/>
        <c:lblOffset val="100"/>
        <c:noMultiLvlLbl val="0"/>
      </c:catAx>
      <c:valAx>
        <c:axId val="14898316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1489827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88196267133274"/>
          <c:y val="0"/>
          <c:w val="0.2818587780694084"/>
          <c:h val="1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hPercent val="84"/>
      <c:rotY val="100"/>
      <c:depthPercent val="1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42857142857145"/>
          <c:y val="1.9230769230769256E-2"/>
          <c:w val="0.67142857142857237"/>
          <c:h val="0.8437500000000004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9804.2999999999993</c:v>
                </c:pt>
                <c:pt idx="1">
                  <c:v>7825.5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физкультура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2610</c:v>
                </c:pt>
                <c:pt idx="1">
                  <c:v>2540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соц.политика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14652.8</c:v>
                </c:pt>
                <c:pt idx="1">
                  <c:v>16124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91739.3</c:v>
                </c:pt>
                <c:pt idx="1">
                  <c:v>94433.8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gapDepth val="52"/>
        <c:shape val="box"/>
        <c:axId val="148983552"/>
        <c:axId val="148984336"/>
        <c:axId val="186265816"/>
      </c:bar3DChart>
      <c:catAx>
        <c:axId val="14898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489843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898433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48983552"/>
        <c:crosses val="autoZero"/>
        <c:crossBetween val="between"/>
      </c:valAx>
      <c:serAx>
        <c:axId val="186265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4898433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6"/>
      <c:rotY val="2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213773314203709E-2"/>
          <c:y val="1.6949152542372881E-2"/>
          <c:w val="0.76327116212338675"/>
          <c:h val="0.9096045197740112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1"/>
          <c:dLbls>
            <c:dLbl>
              <c:idx val="0"/>
              <c:layout>
                <c:manualLayout>
                  <c:x val="5.2860799188977712E-3"/>
                  <c:y val="-0.2934853749539909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34,8%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9481515984763523E-2"/>
                  <c:y val="-0.1754717006840581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50,6 %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907569006838008E-2"/>
                  <c:y val="-1.400041402795876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3,9%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108689603211205E-2"/>
                  <c:y val="3.44082272139636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1,8%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0678009147305352E-3"/>
                  <c:y val="3.26548002255638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2,4 %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7649472250762306E-2"/>
                  <c:y val="3.642127856831365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1,9%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1243430884429623E-2"/>
                  <c:y val="-1.243504859181962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0,1%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20433869756621867"/>
                  <c:y val="-3.31214160972087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4,4%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Mode val="edge"/>
                  <c:yMode val="edge"/>
                  <c:x val="0.1779053084648495"/>
                  <c:y val="0.70056497175141197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Mode val="edge"/>
                  <c:yMode val="edge"/>
                  <c:x val="0.48637015781922566"/>
                  <c:y val="0.6930320150659133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Mode val="edge"/>
                  <c:yMode val="edge"/>
                  <c:x val="0.55093256814921043"/>
                  <c:y val="0.9303201506591342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Mode val="edge"/>
                  <c:yMode val="edge"/>
                  <c:x val="0.35868005738880954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Mode val="edge"/>
                  <c:yMode val="edge"/>
                  <c:x val="0.45911047345767603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31966.799999999999</c:v>
                </c:pt>
                <c:pt idx="1">
                  <c:v>46474.6</c:v>
                </c:pt>
                <c:pt idx="2">
                  <c:v>3610</c:v>
                </c:pt>
                <c:pt idx="3">
                  <c:v>1606.8</c:v>
                </c:pt>
                <c:pt idx="4">
                  <c:v>2177.6</c:v>
                </c:pt>
                <c:pt idx="5">
                  <c:v>1775.6</c:v>
                </c:pt>
                <c:pt idx="6">
                  <c:v>121</c:v>
                </c:pt>
                <c:pt idx="7">
                  <c:v>4006.9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1"/>
          <c:dLbls>
            <c:dLbl>
              <c:idx val="0"/>
              <c:spPr/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Sheet1!$B$6:$I$6</c:f>
              <c:numCache>
                <c:formatCode>General</c:formatCode>
                <c:ptCount val="8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Sheet1!$B$7:$I$7</c:f>
              <c:numCache>
                <c:formatCode>General</c:formatCode>
                <c:ptCount val="8"/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Sheet1!$B$8:$I$8</c:f>
              <c:numCache>
                <c:formatCode>General</c:formatCode>
                <c:ptCount val="8"/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Sheet1!$B$9:$I$9</c:f>
              <c:numCache>
                <c:formatCode>General</c:formatCode>
                <c:ptCount val="8"/>
              </c:numCache>
            </c:numRef>
          </c:val>
        </c:ser>
        <c:ser>
          <c:idx val="9"/>
          <c:order val="8"/>
          <c:tx>
            <c:strRef>
              <c:f>Sheet1!$A$10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Sheet1!$B$10:$I$10</c:f>
              <c:numCache>
                <c:formatCode>General</c:formatCode>
                <c:ptCount val="8"/>
              </c:numCache>
            </c:numRef>
          </c:val>
        </c:ser>
        <c:ser>
          <c:idx val="10"/>
          <c:order val="9"/>
          <c:tx>
            <c:strRef>
              <c:f>Sheet1!$A$11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Sheet1!$B$11:$I$11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866278451196371"/>
          <c:y val="0.13603947756934603"/>
          <c:w val="0.20133721548803571"/>
          <c:h val="0.84916598077128957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оплата труда - 20,3%</c:v>
                </c:pt>
                <c:pt idx="1">
                  <c:v>ком.услуги - 2,2 %</c:v>
                </c:pt>
                <c:pt idx="2">
                  <c:v>основные средства </c:v>
                </c:pt>
                <c:pt idx="3">
                  <c:v>субсидии  - 74,6%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18664.599999999999</c:v>
                </c:pt>
                <c:pt idx="1">
                  <c:v>2024.2</c:v>
                </c:pt>
                <c:pt idx="2">
                  <c:v>67.099999999999994</c:v>
                </c:pt>
                <c:pt idx="3">
                  <c:v>68368.2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 - 30,0%</c:v>
                </c:pt>
              </c:strCache>
            </c:strRef>
          </c:tx>
          <c:cat>
            <c:numRef>
              <c:f>Лист1!$A$2:$A$6</c:f>
              <c:numCache>
                <c:formatCode>m/d/yyyy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27411.5</c:v>
                </c:pt>
                <c:pt idx="1">
                  <c:v>27411.5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Дошкольное - 15,8%</c:v>
                </c:pt>
              </c:strCache>
            </c:strRef>
          </c:tx>
          <c:cat>
            <c:numRef>
              <c:f>Лист1!$A$2:$A$6</c:f>
              <c:numCache>
                <c:formatCode>m/d/yyyy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14557.1</c:v>
                </c:pt>
                <c:pt idx="1">
                  <c:v>14557.1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Питание  школьников- 3,3%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m/d/yyyy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2990.9</c:v>
                </c:pt>
                <c:pt idx="1">
                  <c:v>2990.9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проезд детей сирот - 0,1%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m/d/yyyy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104</c:v>
                </c:pt>
                <c:pt idx="1">
                  <c:v>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251456"/>
        <c:axId val="65251848"/>
        <c:axId val="148971568"/>
      </c:area3DChart>
      <c:catAx>
        <c:axId val="6525145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65251848"/>
        <c:crosses val="autoZero"/>
        <c:auto val="1"/>
        <c:lblAlgn val="ctr"/>
        <c:lblOffset val="100"/>
        <c:noMultiLvlLbl val="0"/>
      </c:catAx>
      <c:valAx>
        <c:axId val="6525184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65251456"/>
        <c:crosses val="autoZero"/>
        <c:crossBetween val="midCat"/>
      </c:valAx>
      <c:serAx>
        <c:axId val="148971568"/>
        <c:scaling>
          <c:orientation val="minMax"/>
        </c:scaling>
        <c:delete val="1"/>
        <c:axPos val="b"/>
        <c:majorTickMark val="out"/>
        <c:minorTickMark val="none"/>
        <c:tickLblPos val="none"/>
        <c:crossAx val="65251848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Клубы - 67,1%</c:v>
                </c:pt>
                <c:pt idx="1">
                  <c:v>Музеи - 3,4%</c:v>
                </c:pt>
                <c:pt idx="2">
                  <c:v>Библиотеки - 21,6%</c:v>
                </c:pt>
                <c:pt idx="3">
                  <c:v>Централизованная бухгалтерия - 7,9%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6585</c:v>
                </c:pt>
                <c:pt idx="1">
                  <c:v>331</c:v>
                </c:pt>
                <c:pt idx="2">
                  <c:v>2116</c:v>
                </c:pt>
                <c:pt idx="3">
                  <c:v>772.3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1квартал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150 746,1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154 838,4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квартал </a:t>
          </a:r>
          <a:endParaRPr lang="ru-RU" sz="2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157 576,8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148 982,5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+8 594,3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en-US" sz="3200" dirty="0" smtClean="0">
              <a:solidFill>
                <a:schemeClr val="tx1"/>
              </a:solidFill>
            </a:rPr>
            <a:t>- </a:t>
          </a:r>
          <a:r>
            <a:rPr lang="ru-RU" sz="3200" dirty="0" smtClean="0">
              <a:solidFill>
                <a:schemeClr val="tx1"/>
              </a:solidFill>
            </a:rPr>
            <a:t>4 092,3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720" custLinFactNeighborY="-414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57B58E-CAC8-4940-8B5F-E912AF08E12F}" type="presOf" srcId="{7CA2D4B2-CC18-4189-B187-29147629C6E1}" destId="{E21D6728-144B-4DEA-8789-009EF5806EFE}" srcOrd="0" destOrd="0" presId="urn:microsoft.com/office/officeart/2005/8/layout/lProcess2"/>
    <dgm:cxn modelId="{EE254788-A039-44F9-9906-AEA49C9C35DA}" type="presOf" srcId="{97735992-B844-4901-B1B9-9733015D4D89}" destId="{8463BF43-BF90-4F00-A6B9-9281AEBFD34E}" srcOrd="0" destOrd="0" presId="urn:microsoft.com/office/officeart/2005/8/layout/lProcess2"/>
    <dgm:cxn modelId="{197B4B4D-F6E5-4B67-BD6D-24754768A24C}" type="presOf" srcId="{10D0B457-D32F-40C6-BF39-5AD972F61EB9}" destId="{54659A6C-1334-49F4-AC94-CA74A61BD9DC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3F5E7B50-627B-4C74-9CAB-AA88EF719064}" type="presOf" srcId="{C6A8586D-56F9-4AF1-8826-0E7A0FE7060E}" destId="{42632211-84D7-4D1B-94DC-E7A30AC7F6B4}" srcOrd="1" destOrd="0" presId="urn:microsoft.com/office/officeart/2005/8/layout/lProcess2"/>
    <dgm:cxn modelId="{97ABB29D-9958-4967-8681-8D42F5C90B55}" type="presOf" srcId="{DECA5392-7C30-4C80-B645-ECFF51ECC210}" destId="{F7E1681C-0E2C-4795-B598-BC52A18CEA41}" srcOrd="0" destOrd="0" presId="urn:microsoft.com/office/officeart/2005/8/layout/lProcess2"/>
    <dgm:cxn modelId="{4AA9CBF5-6787-4B38-90C6-9417B5CE24D0}" type="presOf" srcId="{10D0B457-D32F-40C6-BF39-5AD972F61EB9}" destId="{2BE4975E-3555-4857-8419-7B4902C9F6ED}" srcOrd="1" destOrd="0" presId="urn:microsoft.com/office/officeart/2005/8/layout/lProcess2"/>
    <dgm:cxn modelId="{F96C07D0-3AC9-4B0B-9D6F-7E0FB2C7BD03}" type="presOf" srcId="{C33AB0F6-80A1-47B2-8978-682A28BB30A4}" destId="{99F1B89C-C1B0-4569-B7F4-B7A31649F615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563292ED-E284-4508-898F-DCA9A33EB739}" type="presOf" srcId="{37A5DC6B-5B5B-4E6F-B891-F3F9D4906EA4}" destId="{6169A735-C8B8-4ADE-B9F7-55089ABF3E68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1A2E033A-DF8D-4E7E-B6D5-FF8DBDFFA9D1}" type="presOf" srcId="{C6A8586D-56F9-4AF1-8826-0E7A0FE7060E}" destId="{76F112AC-163B-45A5-821F-4CA16E1844A6}" srcOrd="0" destOrd="0" presId="urn:microsoft.com/office/officeart/2005/8/layout/lProcess2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4D917F18-A4D8-4D26-BF2B-6F571BF6129A}" type="presOf" srcId="{E5F78A2E-F7DE-427F-AD2D-C15B906DB2EC}" destId="{2F9D9632-25B3-490E-B9CC-DF379A24FB61}" srcOrd="0" destOrd="0" presId="urn:microsoft.com/office/officeart/2005/8/layout/lProcess2"/>
    <dgm:cxn modelId="{65FC6BE2-C0E7-4084-B884-28D88D783D9C}" type="presOf" srcId="{CFC9113F-5ED5-46B5-BC37-47B46D8BEAA3}" destId="{E263EBC2-3D86-4D8D-A5E0-F8E9A10C4806}" srcOrd="0" destOrd="0" presId="urn:microsoft.com/office/officeart/2005/8/layout/lProcess2"/>
    <dgm:cxn modelId="{D14C7905-71D0-463D-B3A1-4AC5B6B6FB4C}" type="presParOf" srcId="{99F1B89C-C1B0-4569-B7F4-B7A31649F615}" destId="{4DBEFF1B-A808-4020-BE63-43F2899B9A5F}" srcOrd="0" destOrd="0" presId="urn:microsoft.com/office/officeart/2005/8/layout/lProcess2"/>
    <dgm:cxn modelId="{1D8017CA-C30A-4511-A7B5-64259B77B462}" type="presParOf" srcId="{4DBEFF1B-A808-4020-BE63-43F2899B9A5F}" destId="{54659A6C-1334-49F4-AC94-CA74A61BD9DC}" srcOrd="0" destOrd="0" presId="urn:microsoft.com/office/officeart/2005/8/layout/lProcess2"/>
    <dgm:cxn modelId="{B46DE5AD-5B66-40FB-9601-7EA3BC1ABEE2}" type="presParOf" srcId="{4DBEFF1B-A808-4020-BE63-43F2899B9A5F}" destId="{2BE4975E-3555-4857-8419-7B4902C9F6ED}" srcOrd="1" destOrd="0" presId="urn:microsoft.com/office/officeart/2005/8/layout/lProcess2"/>
    <dgm:cxn modelId="{509F498C-E654-42EB-A0CA-8B54DA3BD2FC}" type="presParOf" srcId="{4DBEFF1B-A808-4020-BE63-43F2899B9A5F}" destId="{406A25BC-51B5-47A5-BD4E-9D2619FF6649}" srcOrd="2" destOrd="0" presId="urn:microsoft.com/office/officeart/2005/8/layout/lProcess2"/>
    <dgm:cxn modelId="{CBDF4A3A-40C4-4F49-B71B-F68C1F1D74AE}" type="presParOf" srcId="{406A25BC-51B5-47A5-BD4E-9D2619FF6649}" destId="{5D00AA46-77B5-48E5-A910-64B3C44F46CC}" srcOrd="0" destOrd="0" presId="urn:microsoft.com/office/officeart/2005/8/layout/lProcess2"/>
    <dgm:cxn modelId="{E2FB2ABB-A1E9-4402-8391-6D063BAA8ECD}" type="presParOf" srcId="{5D00AA46-77B5-48E5-A910-64B3C44F46CC}" destId="{E21D6728-144B-4DEA-8789-009EF5806EFE}" srcOrd="0" destOrd="0" presId="urn:microsoft.com/office/officeart/2005/8/layout/lProcess2"/>
    <dgm:cxn modelId="{B72A1A48-DB03-482B-8ECF-F2907331B6D2}" type="presParOf" srcId="{5D00AA46-77B5-48E5-A910-64B3C44F46CC}" destId="{6D048830-B8AC-4152-85A6-16D32320469A}" srcOrd="1" destOrd="0" presId="urn:microsoft.com/office/officeart/2005/8/layout/lProcess2"/>
    <dgm:cxn modelId="{F5BC7104-3738-4ABB-A294-9DD152CCC312}" type="presParOf" srcId="{5D00AA46-77B5-48E5-A910-64B3C44F46CC}" destId="{6169A735-C8B8-4ADE-B9F7-55089ABF3E68}" srcOrd="2" destOrd="0" presId="urn:microsoft.com/office/officeart/2005/8/layout/lProcess2"/>
    <dgm:cxn modelId="{43662DF9-EBEA-415B-8399-364326373C42}" type="presParOf" srcId="{5D00AA46-77B5-48E5-A910-64B3C44F46CC}" destId="{164DDCB9-B21C-4D65-806C-99BC2E8920D4}" srcOrd="3" destOrd="0" presId="urn:microsoft.com/office/officeart/2005/8/layout/lProcess2"/>
    <dgm:cxn modelId="{8F1D33F4-EA41-4C57-BE5C-32192924C136}" type="presParOf" srcId="{5D00AA46-77B5-48E5-A910-64B3C44F46CC}" destId="{F7E1681C-0E2C-4795-B598-BC52A18CEA41}" srcOrd="4" destOrd="0" presId="urn:microsoft.com/office/officeart/2005/8/layout/lProcess2"/>
    <dgm:cxn modelId="{4F56D5F6-8E83-4DE1-A13B-93FFB6039D14}" type="presParOf" srcId="{99F1B89C-C1B0-4569-B7F4-B7A31649F615}" destId="{265702B5-A647-4DD8-8D1E-E2C4799EF922}" srcOrd="1" destOrd="0" presId="urn:microsoft.com/office/officeart/2005/8/layout/lProcess2"/>
    <dgm:cxn modelId="{9C65E7F5-0A8B-44F4-9C0F-B86369192871}" type="presParOf" srcId="{99F1B89C-C1B0-4569-B7F4-B7A31649F615}" destId="{8FB0B4EA-86B3-448D-80A9-CBD9B0271407}" srcOrd="2" destOrd="0" presId="urn:microsoft.com/office/officeart/2005/8/layout/lProcess2"/>
    <dgm:cxn modelId="{73C6F6CB-A6B0-431D-8399-EC1CE46AFD77}" type="presParOf" srcId="{8FB0B4EA-86B3-448D-80A9-CBD9B0271407}" destId="{76F112AC-163B-45A5-821F-4CA16E1844A6}" srcOrd="0" destOrd="0" presId="urn:microsoft.com/office/officeart/2005/8/layout/lProcess2"/>
    <dgm:cxn modelId="{966259D0-2386-4404-8DFC-0D87E7D59F35}" type="presParOf" srcId="{8FB0B4EA-86B3-448D-80A9-CBD9B0271407}" destId="{42632211-84D7-4D1B-94DC-E7A30AC7F6B4}" srcOrd="1" destOrd="0" presId="urn:microsoft.com/office/officeart/2005/8/layout/lProcess2"/>
    <dgm:cxn modelId="{19F04A2D-BFA4-405C-B3B4-AF973724F6DD}" type="presParOf" srcId="{8FB0B4EA-86B3-448D-80A9-CBD9B0271407}" destId="{F54FA2E6-9265-48A7-A9EE-465863E09908}" srcOrd="2" destOrd="0" presId="urn:microsoft.com/office/officeart/2005/8/layout/lProcess2"/>
    <dgm:cxn modelId="{2E2B6E07-40F2-4F2F-A2E1-539F55D9C613}" type="presParOf" srcId="{F54FA2E6-9265-48A7-A9EE-465863E09908}" destId="{B602637F-3D13-4CEF-93A0-B7B5928B9F18}" srcOrd="0" destOrd="0" presId="urn:microsoft.com/office/officeart/2005/8/layout/lProcess2"/>
    <dgm:cxn modelId="{5EC86CFD-B166-4047-A91A-46B141BDE672}" type="presParOf" srcId="{B602637F-3D13-4CEF-93A0-B7B5928B9F18}" destId="{2F9D9632-25B3-490E-B9CC-DF379A24FB61}" srcOrd="0" destOrd="0" presId="urn:microsoft.com/office/officeart/2005/8/layout/lProcess2"/>
    <dgm:cxn modelId="{AC1DB0E0-EB2D-412D-B6B2-ACFD9C63FAA4}" type="presParOf" srcId="{B602637F-3D13-4CEF-93A0-B7B5928B9F18}" destId="{80781838-1050-4656-BDB9-09DEA6B9BAE2}" srcOrd="1" destOrd="0" presId="urn:microsoft.com/office/officeart/2005/8/layout/lProcess2"/>
    <dgm:cxn modelId="{A48AB540-918B-4F21-9088-3EE0D4068008}" type="presParOf" srcId="{B602637F-3D13-4CEF-93A0-B7B5928B9F18}" destId="{8463BF43-BF90-4F00-A6B9-9281AEBFD34E}" srcOrd="2" destOrd="0" presId="urn:microsoft.com/office/officeart/2005/8/layout/lProcess2"/>
    <dgm:cxn modelId="{C3ECE092-5621-462A-816C-5F36EC29F874}" type="presParOf" srcId="{B602637F-3D13-4CEF-93A0-B7B5928B9F18}" destId="{4B9BDB64-4002-4A11-A719-B5C89801DF01}" srcOrd="3" destOrd="0" presId="urn:microsoft.com/office/officeart/2005/8/layout/lProcess2"/>
    <dgm:cxn modelId="{18BF4ADD-F99C-4576-B9D1-B9AC00C916F1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69C0CE-C72F-44DB-BE95-01450EAA707E}" type="presOf" srcId="{10D0B457-D32F-40C6-BF39-5AD972F61EB9}" destId="{2BE4975E-3555-4857-8419-7B4902C9F6ED}" srcOrd="1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FA50DA3E-8CE9-4703-AF56-09800B200D08}" type="presOf" srcId="{DECA5392-7C30-4C80-B645-ECFF51ECC210}" destId="{F7E1681C-0E2C-4795-B598-BC52A18CEA41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62B59E0D-E0CE-4BCE-BFE3-8673A8C35E83}" type="presOf" srcId="{37A5DC6B-5B5B-4E6F-B891-F3F9D4906EA4}" destId="{6169A735-C8B8-4ADE-B9F7-55089ABF3E68}" srcOrd="0" destOrd="0" presId="urn:microsoft.com/office/officeart/2005/8/layout/lProcess2"/>
    <dgm:cxn modelId="{2836AC2D-D607-4AA6-8987-EBD77330F453}" type="presOf" srcId="{10D0B457-D32F-40C6-BF39-5AD972F61EB9}" destId="{54659A6C-1334-49F4-AC94-CA74A61BD9DC}" srcOrd="0" destOrd="0" presId="urn:microsoft.com/office/officeart/2005/8/layout/lProcess2"/>
    <dgm:cxn modelId="{3C76EBFF-D632-4C64-892A-59DCFC0A66CA}" type="presOf" srcId="{C33AB0F6-80A1-47B2-8978-682A28BB30A4}" destId="{99F1B89C-C1B0-4569-B7F4-B7A31649F615}" srcOrd="0" destOrd="0" presId="urn:microsoft.com/office/officeart/2005/8/layout/lProcess2"/>
    <dgm:cxn modelId="{77F95EB7-6C44-4FB8-80B0-9D726D08F9C7}" type="presOf" srcId="{7CA2D4B2-CC18-4189-B187-29147629C6E1}" destId="{E21D6728-144B-4DEA-8789-009EF5806EFE}" srcOrd="0" destOrd="0" presId="urn:microsoft.com/office/officeart/2005/8/layout/lProcess2"/>
    <dgm:cxn modelId="{A976796E-C95B-4048-850B-0874E7AC2E10}" type="presParOf" srcId="{99F1B89C-C1B0-4569-B7F4-B7A31649F615}" destId="{4DBEFF1B-A808-4020-BE63-43F2899B9A5F}" srcOrd="0" destOrd="0" presId="urn:microsoft.com/office/officeart/2005/8/layout/lProcess2"/>
    <dgm:cxn modelId="{08C30B2F-EB47-45AE-92B7-B560BCD8514F}" type="presParOf" srcId="{4DBEFF1B-A808-4020-BE63-43F2899B9A5F}" destId="{54659A6C-1334-49F4-AC94-CA74A61BD9DC}" srcOrd="0" destOrd="0" presId="urn:microsoft.com/office/officeart/2005/8/layout/lProcess2"/>
    <dgm:cxn modelId="{7F16F063-6F10-493F-A3FC-1FDFDAD862A1}" type="presParOf" srcId="{4DBEFF1B-A808-4020-BE63-43F2899B9A5F}" destId="{2BE4975E-3555-4857-8419-7B4902C9F6ED}" srcOrd="1" destOrd="0" presId="urn:microsoft.com/office/officeart/2005/8/layout/lProcess2"/>
    <dgm:cxn modelId="{0DE88469-16DF-4BF6-918A-43394AA01942}" type="presParOf" srcId="{4DBEFF1B-A808-4020-BE63-43F2899B9A5F}" destId="{406A25BC-51B5-47A5-BD4E-9D2619FF6649}" srcOrd="2" destOrd="0" presId="urn:microsoft.com/office/officeart/2005/8/layout/lProcess2"/>
    <dgm:cxn modelId="{E626E7EE-715B-4C20-96F8-FC92C0A122F2}" type="presParOf" srcId="{406A25BC-51B5-47A5-BD4E-9D2619FF6649}" destId="{5D00AA46-77B5-48E5-A910-64B3C44F46CC}" srcOrd="0" destOrd="0" presId="urn:microsoft.com/office/officeart/2005/8/layout/lProcess2"/>
    <dgm:cxn modelId="{277BDADA-8C60-48E1-9D69-D9172DCD9EA4}" type="presParOf" srcId="{5D00AA46-77B5-48E5-A910-64B3C44F46CC}" destId="{E21D6728-144B-4DEA-8789-009EF5806EFE}" srcOrd="0" destOrd="0" presId="urn:microsoft.com/office/officeart/2005/8/layout/lProcess2"/>
    <dgm:cxn modelId="{58840F06-6CDB-49F1-A9F2-62850BC4D5AC}" type="presParOf" srcId="{5D00AA46-77B5-48E5-A910-64B3C44F46CC}" destId="{6D048830-B8AC-4152-85A6-16D32320469A}" srcOrd="1" destOrd="0" presId="urn:microsoft.com/office/officeart/2005/8/layout/lProcess2"/>
    <dgm:cxn modelId="{8845AF41-39C4-4EDB-8D6B-800C2109631B}" type="presParOf" srcId="{5D00AA46-77B5-48E5-A910-64B3C44F46CC}" destId="{6169A735-C8B8-4ADE-B9F7-55089ABF3E68}" srcOrd="2" destOrd="0" presId="urn:microsoft.com/office/officeart/2005/8/layout/lProcess2"/>
    <dgm:cxn modelId="{A52651BF-8FDA-4DE7-9C9D-B112E34DE486}" type="presParOf" srcId="{5D00AA46-77B5-48E5-A910-64B3C44F46CC}" destId="{164DDCB9-B21C-4D65-806C-99BC2E8920D4}" srcOrd="3" destOrd="0" presId="urn:microsoft.com/office/officeart/2005/8/layout/lProcess2"/>
    <dgm:cxn modelId="{66B37979-09CA-44CC-9010-E41DAA95D278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17995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1квартал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995" y="0"/>
        <a:ext cx="2184078" cy="1231336"/>
      </dsp:txXfrm>
    </dsp:sp>
    <dsp:sp modelId="{E21D6728-144B-4DEA-8789-009EF5806EFE}">
      <dsp:nvSpPr>
        <dsp:cNvPr id="0" name=""/>
        <dsp:cNvSpPr/>
      </dsp:nvSpPr>
      <dsp:spPr>
        <a:xfrm>
          <a:off x="220678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150 746,1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44296" y="1255305"/>
        <a:ext cx="1700026" cy="759125"/>
      </dsp:txXfrm>
    </dsp:sp>
    <dsp:sp modelId="{6169A735-C8B8-4ADE-B9F7-55089ABF3E68}">
      <dsp:nvSpPr>
        <dsp:cNvPr id="0" name=""/>
        <dsp:cNvSpPr/>
      </dsp:nvSpPr>
      <dsp:spPr>
        <a:xfrm>
          <a:off x="270038" y="210623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154 838,4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93656" y="2129852"/>
        <a:ext cx="1700026" cy="759125"/>
      </dsp:txXfrm>
    </dsp:sp>
    <dsp:sp modelId="{F7E1681C-0E2C-4795-B598-BC52A18CEA41}">
      <dsp:nvSpPr>
        <dsp:cNvPr id="0" name=""/>
        <dsp:cNvSpPr/>
      </dsp:nvSpPr>
      <dsp:spPr>
        <a:xfrm>
          <a:off x="216030" y="3078342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- </a:t>
          </a:r>
          <a:r>
            <a:rPr lang="ru-RU" sz="3200" kern="1200" dirty="0" smtClean="0">
              <a:solidFill>
                <a:schemeClr val="tx1"/>
              </a:solidFill>
            </a:rPr>
            <a:t>4 092,3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39648" y="3101960"/>
        <a:ext cx="1700026" cy="759125"/>
      </dsp:txXfrm>
    </dsp:sp>
    <dsp:sp modelId="{76F112AC-163B-45A5-821F-4CA16E1844A6}">
      <dsp:nvSpPr>
        <dsp:cNvPr id="0" name=""/>
        <dsp:cNvSpPr/>
      </dsp:nvSpPr>
      <dsp:spPr>
        <a:xfrm>
          <a:off x="2350154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 квартал </a:t>
          </a:r>
          <a:endParaRPr lang="ru-RU" sz="2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0154" y="0"/>
        <a:ext cx="2184078" cy="1231336"/>
      </dsp:txXfrm>
    </dsp:sp>
    <dsp:sp modelId="{2F9D9632-25B3-490E-B9CC-DF379A24FB61}">
      <dsp:nvSpPr>
        <dsp:cNvPr id="0" name=""/>
        <dsp:cNvSpPr/>
      </dsp:nvSpPr>
      <dsp:spPr>
        <a:xfrm>
          <a:off x="2568562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157 576,8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1255305"/>
        <a:ext cx="1700026" cy="759125"/>
      </dsp:txXfrm>
    </dsp:sp>
    <dsp:sp modelId="{8463BF43-BF90-4F00-A6B9-9281AEBFD34E}">
      <dsp:nvSpPr>
        <dsp:cNvPr id="0" name=""/>
        <dsp:cNvSpPr/>
      </dsp:nvSpPr>
      <dsp:spPr>
        <a:xfrm>
          <a:off x="2568562" y="216210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148 982,5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2185722"/>
        <a:ext cx="1700026" cy="759125"/>
      </dsp:txXfrm>
    </dsp:sp>
    <dsp:sp modelId="{E263EBC2-3D86-4D8D-A5E0-F8E9A10C4806}">
      <dsp:nvSpPr>
        <dsp:cNvPr id="0" name=""/>
        <dsp:cNvSpPr/>
      </dsp:nvSpPr>
      <dsp:spPr>
        <a:xfrm>
          <a:off x="2568562" y="3092521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+8 594,3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592180" y="3116139"/>
        <a:ext cx="1700026" cy="759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1728192" cy="40504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>
        <a:off x="0" y="0"/>
        <a:ext cx="1728192" cy="1215135"/>
      </dsp:txXfrm>
    </dsp:sp>
    <dsp:sp modelId="{E21D6728-144B-4DEA-8789-009EF5806EFE}">
      <dsp:nvSpPr>
        <dsp:cNvPr id="0" name=""/>
        <dsp:cNvSpPr/>
      </dsp:nvSpPr>
      <dsp:spPr>
        <a:xfrm>
          <a:off x="108011" y="1215481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Доходы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1238788"/>
        <a:ext cx="1465554" cy="749137"/>
      </dsp:txXfrm>
    </dsp:sp>
    <dsp:sp modelId="{6169A735-C8B8-4ADE-B9F7-55089ABF3E68}">
      <dsp:nvSpPr>
        <dsp:cNvPr id="0" name=""/>
        <dsp:cNvSpPr/>
      </dsp:nvSpPr>
      <dsp:spPr>
        <a:xfrm>
          <a:off x="108011" y="2133655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Расходы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2156962"/>
        <a:ext cx="1465554" cy="749137"/>
      </dsp:txXfrm>
    </dsp:sp>
    <dsp:sp modelId="{F7E1681C-0E2C-4795-B598-BC52A18CEA41}">
      <dsp:nvSpPr>
        <dsp:cNvPr id="0" name=""/>
        <dsp:cNvSpPr/>
      </dsp:nvSpPr>
      <dsp:spPr>
        <a:xfrm>
          <a:off x="108011" y="3051830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Дефицит (-),</a:t>
          </a:r>
          <a:br>
            <a:rPr lang="ru-RU" sz="1900" kern="1200" dirty="0" smtClean="0">
              <a:solidFill>
                <a:schemeClr val="tx1"/>
              </a:solidFill>
            </a:rPr>
          </a:br>
          <a:r>
            <a:rPr lang="ru-RU" sz="1900" kern="1200" dirty="0" smtClean="0">
              <a:solidFill>
                <a:schemeClr val="tx1"/>
              </a:solidFill>
            </a:rPr>
            <a:t>Профицит (+)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131318" y="3075137"/>
        <a:ext cx="1465554" cy="749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C2997-60D9-4036-B0E3-DA57C526271F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138A2-3CE2-4B17-AC61-378A7BA81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01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7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68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39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B1CE-22C4-4604-A570-263DCECD2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92022-A955-4DA4-9D68-D568074DD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507412" cy="66690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</a:rPr>
              <a:t>Исполнение бюджета </a:t>
            </a:r>
            <a:r>
              <a:rPr lang="ru-RU" sz="6000" b="1" i="1" dirty="0" err="1" smtClean="0">
                <a:solidFill>
                  <a:schemeClr val="tx2">
                    <a:lumMod val="75000"/>
                  </a:schemeClr>
                </a:solidFill>
              </a:rPr>
              <a:t>Новолялинского</a:t>
            </a:r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</a:rPr>
              <a:t> городского округа       за 1 </a:t>
            </a:r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</a:rPr>
              <a:t>квартал</a:t>
            </a:r>
          </a:p>
          <a:p>
            <a:pPr algn="ctr" eaLnBrk="1" hangingPunct="1">
              <a:buFontTx/>
              <a:buNone/>
            </a:pPr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</a:rPr>
              <a:t> 2015 года</a:t>
            </a:r>
          </a:p>
          <a:p>
            <a:pPr algn="ctr" eaLnBrk="1" hangingPunct="1">
              <a:buFontTx/>
              <a:buNone/>
            </a:pPr>
            <a:endParaRPr lang="ru-RU" sz="8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313213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«Образование»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124773070"/>
              </p:ext>
            </p:extLst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Межбюджетные</a:t>
            </a:r>
            <a:r>
              <a:rPr lang="ru-RU" baseline="0" dirty="0" smtClean="0"/>
              <a:t> трансферты на образование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139167131"/>
              </p:ext>
            </p:extLst>
          </p:nvPr>
        </p:nvGraphicFramePr>
        <p:xfrm>
          <a:off x="467544" y="404664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292080" y="5229200"/>
            <a:ext cx="3851920" cy="1143000"/>
          </a:xfrm>
        </p:spPr>
        <p:txBody>
          <a:bodyPr/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5652120" y="5229200"/>
            <a:ext cx="313213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«Культура»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политика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121800"/>
              </p:ext>
            </p:extLst>
          </p:nvPr>
        </p:nvGraphicFramePr>
        <p:xfrm>
          <a:off x="457200" y="1124744"/>
          <a:ext cx="82296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по разделам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445758314"/>
              </p:ext>
            </p:extLst>
          </p:nvPr>
        </p:nvGraphicFramePr>
        <p:xfrm>
          <a:off x="8778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Расходы по </a:t>
            </a:r>
            <a:r>
              <a:rPr lang="ru-RU" dirty="0" smtClean="0"/>
              <a:t>главным распорядителям бюджетных средств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48298918"/>
              </p:ext>
            </p:extLst>
          </p:nvPr>
        </p:nvGraphicFramePr>
        <p:xfrm>
          <a:off x="3329862" y="1646802"/>
          <a:ext cx="453650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331640" y="1646802"/>
          <a:ext cx="1728192" cy="405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4318" y="548680"/>
            <a:ext cx="9067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городского округа за 1 квартал 2015 года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8264" y="1629817"/>
            <a:ext cx="8100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14274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Данные о муниципальном долге  </a:t>
            </a:r>
            <a:r>
              <a:rPr lang="ru-RU" b="1" dirty="0" err="1" smtClean="0"/>
              <a:t>Новолялинского</a:t>
            </a:r>
            <a:r>
              <a:rPr lang="ru-RU" b="1" dirty="0" smtClean="0"/>
              <a:t> городского округа</a:t>
            </a:r>
          </a:p>
          <a:p>
            <a:pPr marL="0" indent="0" algn="ctr">
              <a:buNone/>
            </a:pPr>
            <a:r>
              <a:rPr lang="ru-RU" b="1" dirty="0" smtClean="0"/>
              <a:t>по состоянию на 01.04.2015г.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 smtClean="0"/>
              <a:t>Объем муниципального долга по состоянию на 01.01.2015г. – 4 693,5тыс.руб.</a:t>
            </a:r>
          </a:p>
          <a:p>
            <a:pPr marL="0" indent="0" algn="just">
              <a:buNone/>
            </a:pPr>
            <a:r>
              <a:rPr lang="ru-RU" b="1" dirty="0" smtClean="0"/>
              <a:t>Объем муниципального долга по состоянию на 01.04.2015г. – 4 323,2тыс.руб.</a:t>
            </a:r>
          </a:p>
          <a:p>
            <a:pPr marL="0" indent="0" algn="just">
              <a:buNone/>
            </a:pPr>
            <a:r>
              <a:rPr lang="ru-RU" b="1" dirty="0" smtClean="0"/>
              <a:t>Погашено 370,3тыс.руб.</a:t>
            </a:r>
            <a:endParaRPr lang="ru-RU" b="1" dirty="0"/>
          </a:p>
          <a:p>
            <a:pPr marL="0" indent="0" algn="just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885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60325" y="53975"/>
          <a:ext cx="8858250" cy="6646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Доходы всего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125412" y="0"/>
          <a:ext cx="8839076" cy="6653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55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813300" y="0"/>
            <a:ext cx="4330700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/>
              <a:t>Доходы в сравнении с 1 кварталом 2014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491184081"/>
              </p:ext>
            </p:extLst>
          </p:nvPr>
        </p:nvGraphicFramePr>
        <p:xfrm>
          <a:off x="0" y="0"/>
          <a:ext cx="9144000" cy="7190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6" name="Rectangle 3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179512" y="0"/>
            <a:ext cx="4300004" cy="139695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 smtClean="0"/>
              <a:t>Доля налоговых и неналоговых поступлений в собственных доходах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всего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800" y="52388"/>
          <a:ext cx="8912225" cy="590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47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"/>
            <a:ext cx="3347864" cy="1916832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Показатели в разрезе расходов на </a:t>
            </a:r>
            <a:r>
              <a:rPr lang="ru-RU" sz="24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соц.сферу</a:t>
            </a: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4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56487709"/>
              </p:ext>
            </p:extLst>
          </p:nvPr>
        </p:nvGraphicFramePr>
        <p:xfrm>
          <a:off x="179512" y="0"/>
          <a:ext cx="896448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6237288"/>
            <a:ext cx="2674938" cy="620712"/>
          </a:xfrm>
        </p:spPr>
        <p:txBody>
          <a:bodyPr/>
          <a:lstStyle/>
          <a:p>
            <a:pPr eaLnBrk="1" hangingPunct="1"/>
            <a:r>
              <a:rPr lang="ru-RU" sz="3000" i="1" smtClean="0">
                <a:solidFill>
                  <a:schemeClr val="accent2"/>
                </a:solidFill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618</TotalTime>
  <Words>176</Words>
  <Application>Microsoft Office PowerPoint</Application>
  <PresentationFormat>Экран (4:3)</PresentationFormat>
  <Paragraphs>53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Доходы всего</vt:lpstr>
      <vt:lpstr>Доходы в сравнении с 1 кварталом 2014 года</vt:lpstr>
      <vt:lpstr>Доля налоговых и неналоговых поступлений в собственных доходах</vt:lpstr>
      <vt:lpstr>Расходы всего</vt:lpstr>
      <vt:lpstr>Показатели в разрезе расходов на соц.сферу </vt:lpstr>
      <vt:lpstr>Образование</vt:lpstr>
      <vt:lpstr>по разделу «Образование»</vt:lpstr>
      <vt:lpstr>Межбюджетные трансферты на образование</vt:lpstr>
      <vt:lpstr>Культура</vt:lpstr>
      <vt:lpstr>по разделу «Культура»</vt:lpstr>
      <vt:lpstr>Социальная политика</vt:lpstr>
      <vt:lpstr>Расходы по разделам</vt:lpstr>
      <vt:lpstr>Презентация PowerPoint</vt:lpstr>
      <vt:lpstr>Расходы по главным распорядителям бюджетных средств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NFU02PC</cp:lastModifiedBy>
  <cp:revision>56</cp:revision>
  <dcterms:created xsi:type="dcterms:W3CDTF">2014-07-22T08:05:08Z</dcterms:created>
  <dcterms:modified xsi:type="dcterms:W3CDTF">2016-05-31T08:49:48Z</dcterms:modified>
</cp:coreProperties>
</file>