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2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notesSlides/notesSlide3.xml" ContentType="application/vnd.openxmlformats-officedocument.presentationml.notesSlide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3" r:id="rId2"/>
    <p:sldId id="274" r:id="rId3"/>
    <p:sldId id="276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710" autoAdjust="0"/>
  </p:normalViewPr>
  <p:slideViewPr>
    <p:cSldViewPr>
      <p:cViewPr varScale="1">
        <p:scale>
          <a:sx n="77" d="100"/>
          <a:sy n="77" d="100"/>
        </p:scale>
        <p:origin x="120" y="6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60"/>
      <c:hPercent val="50"/>
      <c:rotY val="3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3037338074676164E-2"/>
          <c:y val="8.5429472519593277E-2"/>
          <c:w val="0.9449907148703186"/>
          <c:h val="0.91074917596466187"/>
        </c:manualLayout>
      </c:layout>
      <c:pie3DChart>
        <c:varyColors val="1"/>
        <c:ser>
          <c:idx val="0"/>
          <c:order val="0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1"/>
            </a:solidFill>
            <a:ln w="37806">
              <a:noFill/>
            </a:ln>
          </c:spPr>
          <c:explosion val="25"/>
          <c:dPt>
            <c:idx val="1"/>
            <c:bubble3D val="0"/>
            <c:spPr>
              <a:solidFill>
                <a:schemeClr val="accent2"/>
              </a:solidFill>
              <a:ln w="37806">
                <a:noFill/>
              </a:ln>
            </c:spPr>
          </c:dPt>
          <c:dLbls>
            <c:dLbl>
              <c:idx val="0"/>
              <c:layout>
                <c:manualLayout>
                  <c:x val="-0.15870188807044314"/>
                  <c:y val="5.0340288343538972E-2"/>
                </c:manualLayout>
              </c:layout>
              <c:tx>
                <c:rich>
                  <a:bodyPr/>
                  <a:lstStyle/>
                  <a:p>
                    <a:pPr>
                      <a:defRPr sz="1488" b="1" i="0" u="none" strike="noStrike" baseline="0">
                        <a:solidFill>
                          <a:srgbClr val="333333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/>
                      <a:t>Собственные
</a:t>
                    </a:r>
                    <a:r>
                      <a:rPr lang="ru-RU" dirty="0" smtClean="0"/>
                      <a:t>29,2 %</a:t>
                    </a:r>
                    <a:endParaRPr lang="ru-RU" dirty="0"/>
                  </a:p>
                </c:rich>
              </c:tx>
              <c:numFmt formatCode="0%" sourceLinked="0"/>
              <c:spPr>
                <a:noFill/>
                <a:ln w="37806">
                  <a:noFill/>
                </a:ln>
              </c:sp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1251372278807443"/>
                  <c:y val="-7.3347293282747847E-2"/>
                </c:manualLayout>
              </c:layout>
              <c:tx>
                <c:rich>
                  <a:bodyPr/>
                  <a:lstStyle/>
                  <a:p>
                    <a:pPr>
                      <a:defRPr sz="1488" b="1" i="0" u="none" strike="noStrike" baseline="0">
                        <a:solidFill>
                          <a:srgbClr val="333333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dirty="0"/>
                      <a:t>безвозмездные
</a:t>
                    </a:r>
                    <a:r>
                      <a:rPr lang="ru-RU" dirty="0" smtClean="0"/>
                      <a:t>71,8 %</a:t>
                    </a:r>
                    <a:endParaRPr lang="ru-RU" dirty="0"/>
                  </a:p>
                </c:rich>
              </c:tx>
              <c:numFmt formatCode="0%" sourceLinked="0"/>
              <c:spPr>
                <a:noFill/>
                <a:ln w="37806">
                  <a:noFill/>
                </a:ln>
              </c:sp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%" sourceLinked="0"/>
            <c:spPr>
              <a:noFill/>
              <a:ln w="37806">
                <a:noFill/>
              </a:ln>
            </c:spPr>
            <c:txPr>
              <a:bodyPr/>
              <a:lstStyle/>
              <a:p>
                <a:pPr>
                  <a:defRPr sz="1488" b="1" i="0" u="none" strike="noStrike" baseline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dLblPos val="outEnd"/>
            <c:showLegendKey val="1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Собственные</c:v>
                </c:pt>
                <c:pt idx="1">
                  <c:v>безвозмездные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105000.4</c:v>
                </c:pt>
                <c:pt idx="1">
                  <c:v>257576.9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 w="3780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488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Профинансировано</c:v>
                </c:pt>
              </c:strCache>
            </c:strRef>
          </c:tx>
          <c:dPt>
            <c:idx val="3"/>
            <c:bubble3D val="0"/>
            <c:spPr>
              <a:gradFill flip="none"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0"/>
                <a:tileRect/>
              </a:gradFill>
            </c:spPr>
          </c:dPt>
          <c:cat>
            <c:strRef>
              <c:f>Лист1!$A$2:$A$5</c:f>
              <c:strCache>
                <c:ptCount val="4"/>
                <c:pt idx="0">
                  <c:v>оплата труда - 8,2 %</c:v>
                </c:pt>
                <c:pt idx="1">
                  <c:v>ком.услуги</c:v>
                </c:pt>
                <c:pt idx="2">
                  <c:v>основные средства</c:v>
                </c:pt>
                <c:pt idx="3">
                  <c:v>субсидии  - 89,6%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1824</c:v>
                </c:pt>
                <c:pt idx="1">
                  <c:v>57.1</c:v>
                </c:pt>
                <c:pt idx="3">
                  <c:v>19950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доплаты пенионерам -2,8 млн.руб.</c:v>
                </c:pt>
              </c:strCache>
            </c:strRef>
          </c:tx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2807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Почетные граждане - 54 тыс.руб.</c:v>
                </c:pt>
              </c:strCache>
            </c:strRef>
          </c:tx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Субсидии по ЖКХ -3,3млн.руб.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3340.8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Поддержка населения - 15тыс.руб.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Общественные организации - 60тыс.руб.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60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Монетизация РФ - 5,4млн.руб.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5414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Монетизация СО  - 17,4 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m/d/yyyy</c:formatCode>
                <c:ptCount val="2"/>
              </c:numCache>
            </c:num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17408.3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3300304"/>
        <c:axId val="193300696"/>
        <c:axId val="0"/>
      </c:area3DChart>
      <c:catAx>
        <c:axId val="19330030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193300696"/>
        <c:crosses val="autoZero"/>
        <c:auto val="1"/>
        <c:lblAlgn val="ctr"/>
        <c:lblOffset val="100"/>
        <c:noMultiLvlLbl val="0"/>
      </c:catAx>
      <c:valAx>
        <c:axId val="19330069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one"/>
        <c:crossAx val="19330030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0888196267133274"/>
          <c:y val="0"/>
          <c:w val="0.28185877806940912"/>
          <c:h val="0.97027146662739217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6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Нац.оборона - 471 тыс.руб.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471</c:v>
                </c:pt>
                <c:pt idx="1">
                  <c:v>471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Нац.безопасность - 1,6 млн.руб.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1576.2</c:v>
                </c:pt>
                <c:pt idx="1">
                  <c:v>1576.2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Нац.экономика - 12,9 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12884.6</c:v>
                </c:pt>
                <c:pt idx="1">
                  <c:v>12884.6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Общегосударственные вопросы - 37,7млн.руб.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37717.1</c:v>
                </c:pt>
                <c:pt idx="1">
                  <c:v>37717.1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ЖКХ - 15,0 млн.руб.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15049.7</c:v>
                </c:pt>
                <c:pt idx="1">
                  <c:v>15049.7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0530200"/>
        <c:axId val="250530592"/>
        <c:axId val="202594728"/>
      </c:area3DChart>
      <c:catAx>
        <c:axId val="250530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50530592"/>
        <c:crosses val="autoZero"/>
        <c:auto val="1"/>
        <c:lblAlgn val="ctr"/>
        <c:lblOffset val="100"/>
        <c:noMultiLvlLbl val="0"/>
      </c:catAx>
      <c:valAx>
        <c:axId val="25053059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250530200"/>
        <c:crosses val="autoZero"/>
        <c:crossBetween val="midCat"/>
      </c:valAx>
      <c:serAx>
        <c:axId val="202594728"/>
        <c:scaling>
          <c:orientation val="minMax"/>
        </c:scaling>
        <c:delete val="1"/>
        <c:axPos val="b"/>
        <c:majorTickMark val="out"/>
        <c:minorTickMark val="none"/>
        <c:tickLblPos val="none"/>
        <c:crossAx val="250530592"/>
        <c:crosses val="autoZero"/>
      </c:ser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Исполнение расходов по экономическим статьям бюджетной классификации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оплата труда - 21,8%</c:v>
                </c:pt>
                <c:pt idx="1">
                  <c:v>ком.услуги - 1,3 %</c:v>
                </c:pt>
                <c:pt idx="2">
                  <c:v>основные средства - 1,6 %</c:v>
                </c:pt>
                <c:pt idx="3">
                  <c:v>субсидии  - 58,3%</c:v>
                </c:pt>
                <c:pt idx="4">
                  <c:v>выпалата пенсий и пособий - 7,6%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74433.399999999994</c:v>
                </c:pt>
                <c:pt idx="1">
                  <c:v>4546.7</c:v>
                </c:pt>
                <c:pt idx="2">
                  <c:v>5502.3</c:v>
                </c:pt>
                <c:pt idx="3">
                  <c:v>199520</c:v>
                </c:pt>
                <c:pt idx="4">
                  <c:v>25894.5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6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Дума НГО - 0,3%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1050.3</c:v>
                </c:pt>
                <c:pt idx="1">
                  <c:v>1050.3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Контрольный орган - 0,4%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1399</c:v>
                </c:pt>
                <c:pt idx="1">
                  <c:v>1399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Фин.управление - 1,2%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4313.8</c:v>
                </c:pt>
                <c:pt idx="1">
                  <c:v>4313.8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Отдел культуры - 11,3%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38524.6</c:v>
                </c:pt>
                <c:pt idx="1">
                  <c:v>38524.6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Администрация НГО - 26,4%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90189.5</c:v>
                </c:pt>
                <c:pt idx="1">
                  <c:v>90189.5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Управление образованием - 60,4%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206543.2</c:v>
                </c:pt>
                <c:pt idx="1">
                  <c:v>206543.2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2619464"/>
        <c:axId val="432619856"/>
        <c:axId val="419199704"/>
      </c:area3DChart>
      <c:catAx>
        <c:axId val="432619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2619856"/>
        <c:crosses val="autoZero"/>
        <c:auto val="1"/>
        <c:lblAlgn val="ctr"/>
        <c:lblOffset val="100"/>
        <c:noMultiLvlLbl val="0"/>
      </c:catAx>
      <c:valAx>
        <c:axId val="43261985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432619464"/>
        <c:crosses val="autoZero"/>
        <c:crossBetween val="midCat"/>
      </c:valAx>
      <c:serAx>
        <c:axId val="419199704"/>
        <c:scaling>
          <c:orientation val="minMax"/>
        </c:scaling>
        <c:delete val="1"/>
        <c:axPos val="b"/>
        <c:majorTickMark val="out"/>
        <c:minorTickMark val="none"/>
        <c:tickLblPos val="none"/>
        <c:crossAx val="432619856"/>
        <c:crosses val="autoZero"/>
      </c:ser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90"/>
      <c:hPercent val="80"/>
      <c:rotY val="260"/>
      <c:depthPercent val="520"/>
      <c:rAngAx val="1"/>
    </c:view3D>
    <c:floor>
      <c:thickness val="0"/>
    </c:floor>
    <c:sideWall>
      <c:thickness val="0"/>
      <c:spPr>
        <a:noFill/>
        <a:ln w="3175"/>
        <a:effectLst>
          <a:outerShdw blurRad="50800" dist="50800" dir="5400000" algn="ctr" rotWithShape="0">
            <a:srgbClr val="000000">
              <a:alpha val="94000"/>
            </a:srgbClr>
          </a:outerShdw>
        </a:effectLst>
        <a:scene3d>
          <a:camera prst="orthographicFront"/>
          <a:lightRig rig="threePt" dir="t"/>
        </a:scene3d>
        <a:sp3d>
          <a:bevelT/>
        </a:sp3d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0"/>
          <c:y val="6.1774664361414564E-5"/>
          <c:w val="0.74492757166904333"/>
          <c:h val="0.9142857744070421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НДФЛ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78635.5</c:v>
                </c:pt>
                <c:pt idx="1">
                  <c:v>87187.3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ЕНВД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3500.9</c:v>
                </c:pt>
                <c:pt idx="1">
                  <c:v>3753.3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Налог на имущество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524.4</c:v>
                </c:pt>
                <c:pt idx="1">
                  <c:v>278.2</c:v>
                </c:pt>
              </c:numCache>
            </c:numRef>
          </c:val>
        </c:ser>
        <c:ser>
          <c:idx val="9"/>
          <c:order val="3"/>
          <c:tx>
            <c:strRef>
              <c:f>Sheet1!$A$5</c:f>
              <c:strCache>
                <c:ptCount val="1"/>
                <c:pt idx="0">
                  <c:v>Земельный налог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1788.9</c:v>
                </c:pt>
                <c:pt idx="1">
                  <c:v>2830.6</c:v>
                </c:pt>
              </c:numCache>
            </c:numRef>
          </c:val>
        </c:ser>
        <c:ser>
          <c:idx val="3"/>
          <c:order val="4"/>
          <c:tx>
            <c:strRef>
              <c:f>Sheet1!$A$6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Sheet1!$B$6:$C$6</c:f>
              <c:numCache>
                <c:formatCode>General</c:formatCode>
                <c:ptCount val="2"/>
                <c:pt idx="0">
                  <c:v>633.1</c:v>
                </c:pt>
                <c:pt idx="1">
                  <c:v>787.3</c:v>
                </c:pt>
              </c:numCache>
            </c:numRef>
          </c:val>
        </c:ser>
        <c:ser>
          <c:idx val="4"/>
          <c:order val="5"/>
          <c:tx>
            <c:strRef>
              <c:f>Sheet1!$A$7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Sheet1!$B$7:$C$7</c:f>
              <c:numCache>
                <c:formatCode>General</c:formatCode>
                <c:ptCount val="2"/>
                <c:pt idx="0">
                  <c:v>3735.3</c:v>
                </c:pt>
                <c:pt idx="1">
                  <c:v>5535.1</c:v>
                </c:pt>
              </c:numCache>
            </c:numRef>
          </c:val>
        </c:ser>
        <c:ser>
          <c:idx val="5"/>
          <c:order val="6"/>
          <c:tx>
            <c:strRef>
              <c:f>Sheet1!$A$8</c:f>
              <c:strCache>
                <c:ptCount val="1"/>
                <c:pt idx="0">
                  <c:v>Платежи при пользовании природными ресурсами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Sheet1!$B$8:$C$8</c:f>
              <c:numCache>
                <c:formatCode>General</c:formatCode>
                <c:ptCount val="2"/>
                <c:pt idx="0">
                  <c:v>498.4</c:v>
                </c:pt>
                <c:pt idx="1">
                  <c:v>426.3</c:v>
                </c:pt>
              </c:numCache>
            </c:numRef>
          </c:val>
        </c:ser>
        <c:ser>
          <c:idx val="6"/>
          <c:order val="7"/>
          <c:tx>
            <c:strRef>
              <c:f>Sheet1!$A$9</c:f>
              <c:strCache>
                <c:ptCount val="1"/>
                <c:pt idx="0">
                  <c:v>Доходы от оказания платных услуг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Sheet1!$B$9:$C$9</c:f>
              <c:numCache>
                <c:formatCode>General</c:formatCode>
                <c:ptCount val="2"/>
                <c:pt idx="0">
                  <c:v>1247.7</c:v>
                </c:pt>
                <c:pt idx="1">
                  <c:v>2046.1</c:v>
                </c:pt>
              </c:numCache>
            </c:numRef>
          </c:val>
        </c:ser>
        <c:ser>
          <c:idx val="7"/>
          <c:order val="8"/>
          <c:tx>
            <c:strRef>
              <c:f>Sheet1!$A$10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Sheet1!$B$10:$C$10</c:f>
              <c:numCache>
                <c:formatCode>General</c:formatCode>
                <c:ptCount val="2"/>
                <c:pt idx="0">
                  <c:v>800.8</c:v>
                </c:pt>
                <c:pt idx="1">
                  <c:v>635.29999999999995</c:v>
                </c:pt>
              </c:numCache>
            </c:numRef>
          </c:val>
        </c:ser>
        <c:ser>
          <c:idx val="8"/>
          <c:order val="9"/>
          <c:tx>
            <c:strRef>
              <c:f>Sheet1!$A$11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Sheet1!$B$11:$C$11</c:f>
              <c:numCache>
                <c:formatCode>General</c:formatCode>
                <c:ptCount val="2"/>
                <c:pt idx="0">
                  <c:v>1330.3</c:v>
                </c:pt>
                <c:pt idx="1">
                  <c:v>539.1</c:v>
                </c:pt>
              </c:numCache>
            </c:numRef>
          </c:val>
        </c:ser>
        <c:ser>
          <c:idx val="10"/>
          <c:order val="10"/>
          <c:tx>
            <c:strRef>
              <c:f>Sheet1!$A$12</c:f>
              <c:strCache>
                <c:ptCount val="1"/>
                <c:pt idx="0">
                  <c:v>Акцизы по подакцизным товарам</c:v>
                </c:pt>
              </c:strCache>
            </c:strRef>
          </c:tx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Sheet1!$B$12:$C$12</c:f>
              <c:numCache>
                <c:formatCode>General</c:formatCode>
                <c:ptCount val="2"/>
                <c:pt idx="0">
                  <c:v>101.8</c:v>
                </c:pt>
                <c:pt idx="1">
                  <c:v>761.1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91414504"/>
        <c:axId val="210066784"/>
        <c:axId val="0"/>
      </c:bar3DChart>
      <c:catAx>
        <c:axId val="191414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2100667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0066784"/>
        <c:scaling>
          <c:orientation val="minMax"/>
        </c:scaling>
        <c:delete val="1"/>
        <c:axPos val="r"/>
        <c:majorGridlines/>
        <c:numFmt formatCode="General" sourceLinked="1"/>
        <c:majorTickMark val="out"/>
        <c:minorTickMark val="none"/>
        <c:tickLblPos val="none"/>
        <c:crossAx val="191414504"/>
        <c:crosses val="max"/>
        <c:crossBetween val="between"/>
      </c:valAx>
      <c:spPr>
        <a:solidFill>
          <a:schemeClr val="accent1">
            <a:lumMod val="20000"/>
            <a:lumOff val="80000"/>
          </a:schemeClr>
        </a:solidFill>
        <a:ln>
          <a:noFill/>
        </a:ln>
        <a:scene3d>
          <a:camera prst="orthographicFront"/>
          <a:lightRig rig="threePt" dir="t"/>
        </a:scene3d>
        <a:sp3d>
          <a:bevelB w="6350"/>
        </a:sp3d>
      </c:spPr>
    </c:plotArea>
    <c:legend>
      <c:legendPos val="r"/>
      <c:legendEntry>
        <c:idx val="10"/>
        <c:txPr>
          <a:bodyPr/>
          <a:lstStyle/>
          <a:p>
            <a:pPr>
              <a:defRPr sz="1300" spc="-100" baseline="0"/>
            </a:pPr>
            <a:endParaRPr lang="ru-RU"/>
          </a:p>
        </c:txPr>
      </c:legendEntry>
      <c:layout>
        <c:manualLayout>
          <c:xMode val="edge"/>
          <c:yMode val="edge"/>
          <c:x val="0.73267279587771095"/>
          <c:y val="9.0172061825605138E-2"/>
          <c:w val="0.26585431455618985"/>
          <c:h val="0.90896121318168577"/>
        </c:manualLayout>
      </c:layout>
      <c:overlay val="0"/>
      <c:txPr>
        <a:bodyPr/>
        <a:lstStyle/>
        <a:p>
          <a:pPr>
            <a:defRPr sz="1300" baseline="0"/>
          </a:pPr>
          <a:endParaRPr lang="ru-RU"/>
        </a:p>
      </c:txPr>
    </c:legend>
    <c:plotVisOnly val="1"/>
    <c:dispBlanksAs val="gap"/>
    <c:showDLblsOverMax val="0"/>
  </c:chart>
  <c:spPr>
    <a:solidFill>
      <a:schemeClr val="accent5">
        <a:lumMod val="20000"/>
        <a:lumOff val="80000"/>
      </a:schemeClr>
    </a:solidFill>
    <a:ln>
      <a:solidFill>
        <a:schemeClr val="bg1"/>
      </a:solidFill>
    </a:ln>
    <a:scene3d>
      <a:camera prst="orthographicFront"/>
      <a:lightRig rig="threePt" dir="t"/>
    </a:scene3d>
    <a:sp3d prstMaterial="flat"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hPercent val="70"/>
      <c:rotY val="300"/>
      <c:depthPercent val="130"/>
      <c:rAngAx val="0"/>
      <c:perspective val="17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89027777777777772"/>
          <c:h val="1"/>
        </c:manualLayout>
      </c:layout>
      <c:area3DChart>
        <c:grouping val="stacked"/>
        <c:varyColors val="0"/>
        <c:ser>
          <c:idx val="1"/>
          <c:order val="0"/>
          <c:tx>
            <c:strRef>
              <c:f>Sheet1!$A$1</c:f>
              <c:strCache>
                <c:ptCount val="1"/>
                <c:pt idx="0">
                  <c:v>ЕНВД-3,6%</c:v>
                </c:pt>
              </c:strCache>
            </c:strRef>
          </c:tx>
          <c:val>
            <c:numRef>
              <c:f>Sheet1!$B$1:$C$1</c:f>
              <c:numCache>
                <c:formatCode>General</c:formatCode>
                <c:ptCount val="2"/>
                <c:pt idx="0">
                  <c:v>3753.3</c:v>
                </c:pt>
              </c:numCache>
            </c:numRef>
          </c:val>
        </c:ser>
        <c:ser>
          <c:idx val="2"/>
          <c:order val="1"/>
          <c:tx>
            <c:strRef>
              <c:f>Sheet1!$A$2</c:f>
              <c:strCache>
                <c:ptCount val="1"/>
                <c:pt idx="0">
                  <c:v>Налог на имущество - 0,3% </c:v>
                </c:pt>
              </c:strCache>
            </c:strRef>
          </c:tx>
          <c:val>
            <c:numRef>
              <c:f>Sheet1!$B$2:$C$2</c:f>
              <c:numCache>
                <c:formatCode>General</c:formatCode>
                <c:ptCount val="2"/>
                <c:pt idx="0">
                  <c:v>278.2</c:v>
                </c:pt>
              </c:numCache>
            </c:numRef>
          </c:val>
        </c:ser>
        <c:ser>
          <c:idx val="7"/>
          <c:order val="2"/>
          <c:tx>
            <c:strRef>
              <c:f>Sheet1!$A$3</c:f>
              <c:strCache>
                <c:ptCount val="1"/>
                <c:pt idx="0">
                  <c:v>Земельный налог - 2,7%</c:v>
                </c:pt>
              </c:strCache>
            </c:strRef>
          </c:tx>
          <c:val>
            <c:numRef>
              <c:f>Sheet1!$B$3:$C$3</c:f>
              <c:numCache>
                <c:formatCode>General</c:formatCode>
                <c:ptCount val="2"/>
                <c:pt idx="0">
                  <c:v>2830.6</c:v>
                </c:pt>
              </c:numCache>
            </c:numRef>
          </c:val>
        </c:ser>
        <c:ser>
          <c:idx val="3"/>
          <c:order val="3"/>
          <c:tx>
            <c:strRef>
              <c:f>Sheet1!$A$4</c:f>
              <c:strCache>
                <c:ptCount val="1"/>
                <c:pt idx="0">
                  <c:v>Гос.пошлина - 0,9%</c:v>
                </c:pt>
              </c:strCache>
            </c:strRef>
          </c:tx>
          <c:val>
            <c:numRef>
              <c:f>Sheet1!$B$4:$C$4</c:f>
              <c:numCache>
                <c:formatCode>General</c:formatCode>
                <c:ptCount val="2"/>
                <c:pt idx="0">
                  <c:v>787.3</c:v>
                </c:pt>
              </c:numCache>
            </c:numRef>
          </c:val>
        </c:ser>
        <c:ser>
          <c:idx val="4"/>
          <c:order val="4"/>
          <c:tx>
            <c:strRef>
              <c:f>Sheet1!$A$5</c:f>
              <c:strCache>
                <c:ptCount val="1"/>
                <c:pt idx="0">
                  <c:v>Доходы от использования имущества - 5,3%</c:v>
                </c:pt>
              </c:strCache>
            </c:strRef>
          </c:tx>
          <c:val>
            <c:numRef>
              <c:f>Sheet1!$B$5:$C$5</c:f>
              <c:numCache>
                <c:formatCode>General</c:formatCode>
                <c:ptCount val="2"/>
                <c:pt idx="0">
                  <c:v>5535.1</c:v>
                </c:pt>
              </c:numCache>
            </c:numRef>
          </c:val>
        </c:ser>
        <c:ser>
          <c:idx val="5"/>
          <c:order val="5"/>
          <c:tx>
            <c:strRef>
              <c:f>Sheet1!$A$6</c:f>
              <c:strCache>
                <c:ptCount val="1"/>
                <c:pt idx="0">
                  <c:v>Платежи при пользовании природными ресурсами - 0,7%</c:v>
                </c:pt>
              </c:strCache>
            </c:strRef>
          </c:tx>
          <c:val>
            <c:numRef>
              <c:f>Sheet1!$B$6:$C$6</c:f>
              <c:numCache>
                <c:formatCode>General</c:formatCode>
                <c:ptCount val="2"/>
                <c:pt idx="0">
                  <c:v>426.3</c:v>
                </c:pt>
              </c:numCache>
            </c:numRef>
          </c:val>
        </c:ser>
        <c:ser>
          <c:idx val="6"/>
          <c:order val="6"/>
          <c:tx>
            <c:strRef>
              <c:f>Sheet1!$A$7</c:f>
              <c:strCache>
                <c:ptCount val="1"/>
                <c:pt idx="0">
                  <c:v>Доходы от оказания платных услуг  - 1,4 %</c:v>
                </c:pt>
              </c:strCache>
            </c:strRef>
          </c:tx>
          <c:val>
            <c:numRef>
              <c:f>Sheet1!$B$7:$C$7</c:f>
              <c:numCache>
                <c:formatCode>General</c:formatCode>
                <c:ptCount val="2"/>
                <c:pt idx="0">
                  <c:v>2046.1</c:v>
                </c:pt>
              </c:numCache>
            </c:numRef>
          </c:val>
        </c:ser>
        <c:ser>
          <c:idx val="8"/>
          <c:order val="7"/>
          <c:tx>
            <c:strRef>
              <c:f>Sheet1!$A$8</c:f>
              <c:strCache>
                <c:ptCount val="1"/>
                <c:pt idx="0">
                  <c:v>Доходы от продажи материальных и нематериальных активов - 0,6%</c:v>
                </c:pt>
              </c:strCache>
            </c:strRef>
          </c:tx>
          <c:val>
            <c:numRef>
              <c:f>Sheet1!$B$8:$C$8</c:f>
              <c:numCache>
                <c:formatCode>General</c:formatCode>
                <c:ptCount val="2"/>
                <c:pt idx="0">
                  <c:v>635.29999999999995</c:v>
                </c:pt>
              </c:numCache>
            </c:numRef>
          </c:val>
        </c:ser>
        <c:ser>
          <c:idx val="9"/>
          <c:order val="8"/>
          <c:tx>
            <c:strRef>
              <c:f>Sheet1!$A$9</c:f>
              <c:strCache>
                <c:ptCount val="1"/>
                <c:pt idx="0">
                  <c:v>Штрафы, санкции, возмещение ущерба - 0,5%</c:v>
                </c:pt>
              </c:strCache>
            </c:strRef>
          </c:tx>
          <c:val>
            <c:numRef>
              <c:f>Sheet1!$B$9:$C$9</c:f>
              <c:numCache>
                <c:formatCode>General</c:formatCode>
                <c:ptCount val="2"/>
                <c:pt idx="0">
                  <c:v>539.1</c:v>
                </c:pt>
              </c:numCache>
            </c:numRef>
          </c:val>
        </c:ser>
        <c:ser>
          <c:idx val="10"/>
          <c:order val="9"/>
          <c:tx>
            <c:strRef>
              <c:f>Sheet1!$A$10</c:f>
              <c:strCache>
                <c:ptCount val="1"/>
                <c:pt idx="0">
                  <c:v>НДФЛ - 83,0%</c:v>
                </c:pt>
              </c:strCache>
            </c:strRef>
          </c:tx>
          <c:val>
            <c:numRef>
              <c:f>Sheet1!$B$10:$C$10</c:f>
              <c:numCache>
                <c:formatCode>General</c:formatCode>
                <c:ptCount val="2"/>
                <c:pt idx="0">
                  <c:v>87187.3</c:v>
                </c:pt>
              </c:numCache>
            </c:numRef>
          </c:val>
        </c:ser>
        <c:ser>
          <c:idx val="0"/>
          <c:order val="10"/>
          <c:tx>
            <c:strRef>
              <c:f>Sheet1!$A$11</c:f>
              <c:strCache>
                <c:ptCount val="1"/>
                <c:pt idx="0">
                  <c:v>Акцизы по подакцизным товарам - 0,7 %</c:v>
                </c:pt>
              </c:strCache>
            </c:strRef>
          </c:tx>
          <c:spPr>
            <a:ln w="25400">
              <a:noFill/>
            </a:ln>
          </c:spPr>
          <c:val>
            <c:numRef>
              <c:f>Sheet1!$B$11:$C$11</c:f>
              <c:numCache>
                <c:formatCode>General</c:formatCode>
                <c:ptCount val="2"/>
                <c:pt idx="0">
                  <c:v>761.1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10"/>
        <c:axId val="421165168"/>
        <c:axId val="421165560"/>
        <c:axId val="0"/>
      </c:area3DChart>
      <c:catAx>
        <c:axId val="421165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21165560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4211655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21165168"/>
        <c:crosses val="autoZero"/>
        <c:crossBetween val="midCat"/>
      </c:valAx>
    </c:plotArea>
    <c:legend>
      <c:legendPos val="b"/>
      <c:layout>
        <c:manualLayout>
          <c:xMode val="edge"/>
          <c:yMode val="edge"/>
          <c:x val="0.68774934383202102"/>
          <c:y val="9.8337707786526705E-3"/>
          <c:w val="0.31225065616797898"/>
          <c:h val="0.9078858729996262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Общегосударственные вопросы- 11,0%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37717.1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Нац.оборона- 0,1%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471.1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Нац.безопасность - 0,5%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1576.2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Нац.экономика- 3,8%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12884.6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ЖКХ- 4,4%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15049.7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Образование- 63,3%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216455.7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Культура- 6,5%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22256.6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Соц.политика - 9,8%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Лист1!$I$2:$I$3</c:f>
              <c:numCache>
                <c:formatCode>General</c:formatCode>
                <c:ptCount val="2"/>
                <c:pt idx="0">
                  <c:v>30330.400000000001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Физ.и спорт - 1,5%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Лист1!$J$2:$J$3</c:f>
              <c:numCache>
                <c:formatCode>General</c:formatCode>
                <c:ptCount val="2"/>
                <c:pt idx="0">
                  <c:v>5190</c:v>
                </c:pt>
              </c:numCache>
            </c:numRef>
          </c:val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СМИ - 0 %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Лист1!$K$2:$K$3</c:f>
              <c:numCache>
                <c:formatCode>General</c:formatCode>
                <c:ptCount val="2"/>
                <c:pt idx="0">
                  <c:v>81.400000000000006</c:v>
                </c:pt>
              </c:numCache>
            </c:numRef>
          </c:val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Обслуживание долга - 0%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Лист1!$L$2:$L$3</c:f>
              <c:numCache>
                <c:formatCode>General</c:formatCode>
                <c:ptCount val="2"/>
                <c:pt idx="0">
                  <c:v>2.6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0159832"/>
        <c:axId val="430160224"/>
        <c:axId val="0"/>
      </c:area3DChart>
      <c:catAx>
        <c:axId val="430159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0160224"/>
        <c:crosses val="autoZero"/>
        <c:auto val="1"/>
        <c:lblAlgn val="ctr"/>
        <c:lblOffset val="100"/>
        <c:noMultiLvlLbl val="0"/>
      </c:catAx>
      <c:valAx>
        <c:axId val="430160224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one"/>
        <c:crossAx val="430159832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0888196267133274"/>
          <c:y val="0"/>
          <c:w val="0.2818587780694089"/>
          <c:h val="1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hPercent val="84"/>
      <c:rotY val="100"/>
      <c:depthPercent val="18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1428571428571472"/>
          <c:y val="1.9230769230769277E-2"/>
          <c:w val="0.67142857142857337"/>
          <c:h val="0.843750000000001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культура</c:v>
                </c:pt>
              </c:strCache>
            </c:strRef>
          </c:tx>
          <c:invertIfNegative val="0"/>
          <c:cat>
            <c:strRef>
              <c:f>Sheet1!$B$1:$C$1</c:f>
              <c:strCache>
                <c:ptCount val="2"/>
                <c:pt idx="0">
                  <c:v>2015 год</c:v>
                </c:pt>
                <c:pt idx="1">
                  <c:v>2014 год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22256.6</c:v>
                </c:pt>
                <c:pt idx="1">
                  <c:v>17813.7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физкультура</c:v>
                </c:pt>
              </c:strCache>
            </c:strRef>
          </c:tx>
          <c:invertIfNegative val="0"/>
          <c:cat>
            <c:strRef>
              <c:f>Sheet1!$B$1:$C$1</c:f>
              <c:strCache>
                <c:ptCount val="2"/>
                <c:pt idx="0">
                  <c:v>2015 год</c:v>
                </c:pt>
                <c:pt idx="1">
                  <c:v>2014 год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5190</c:v>
                </c:pt>
                <c:pt idx="1">
                  <c:v>4550</c:v>
                </c:pt>
              </c:numCache>
            </c:numRef>
          </c:val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соц.политика</c:v>
                </c:pt>
              </c:strCache>
            </c:strRef>
          </c:tx>
          <c:invertIfNegative val="0"/>
          <c:cat>
            <c:strRef>
              <c:f>Sheet1!$B$1:$C$1</c:f>
              <c:strCache>
                <c:ptCount val="2"/>
                <c:pt idx="0">
                  <c:v>2015 год</c:v>
                </c:pt>
                <c:pt idx="1">
                  <c:v>2014 год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30330.400000000001</c:v>
                </c:pt>
                <c:pt idx="1">
                  <c:v>32000</c:v>
                </c:pt>
              </c:numCache>
            </c:numRef>
          </c:val>
        </c:ser>
        <c:ser>
          <c:idx val="4"/>
          <c:order val="3"/>
          <c:tx>
            <c:strRef>
              <c:f>Sheet1!$A$5</c:f>
              <c:strCache>
                <c:ptCount val="1"/>
                <c:pt idx="0">
                  <c:v>Образование</c:v>
                </c:pt>
              </c:strCache>
            </c:strRef>
          </c:tx>
          <c:invertIfNegative val="0"/>
          <c:cat>
            <c:strRef>
              <c:f>Sheet1!$B$1:$C$1</c:f>
              <c:strCache>
                <c:ptCount val="2"/>
                <c:pt idx="0">
                  <c:v>2015 год</c:v>
                </c:pt>
                <c:pt idx="1">
                  <c:v>2014 год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216455.7</c:v>
                </c:pt>
                <c:pt idx="1">
                  <c:v>197866.5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gapDepth val="52"/>
        <c:shape val="box"/>
        <c:axId val="323756664"/>
        <c:axId val="323757056"/>
        <c:axId val="423921816"/>
      </c:bar3DChart>
      <c:catAx>
        <c:axId val="323756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3237570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2375705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323756664"/>
        <c:crosses val="autoZero"/>
        <c:crossBetween val="between"/>
      </c:valAx>
      <c:serAx>
        <c:axId val="423921816"/>
        <c:scaling>
          <c:orientation val="minMax"/>
        </c:scaling>
        <c:delete val="0"/>
        <c:axPos val="b"/>
        <c:majorTickMark val="out"/>
        <c:minorTickMark val="none"/>
        <c:tickLblPos val="nextTo"/>
        <c:crossAx val="323757056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6"/>
      <c:rotY val="2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3213773314203709E-2"/>
          <c:y val="1.6949152542372881E-2"/>
          <c:w val="0.76327116212338753"/>
          <c:h val="0.90960451977401124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explosion val="21"/>
          <c:dLbls>
            <c:dLbl>
              <c:idx val="0"/>
              <c:layout>
                <c:manualLayout>
                  <c:x val="5.2860799188977747E-3"/>
                  <c:y val="-0.2934853749539911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31,2%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9481515984763523E-2"/>
                  <c:y val="-0.17547170068405818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51,1 %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3907569006838008E-2"/>
                  <c:y val="-1.4000414027958766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4,4%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2108689603211281E-2"/>
                  <c:y val="3.440822721396365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1,9%</a:t>
                    </a:r>
                    <a:endParaRPr lang="en-US" dirty="0"/>
                  </a:p>
                </c:rich>
              </c:tx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9.0678009147305422E-3"/>
                  <c:y val="3.265480022556387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2,3 %</a:t>
                    </a:r>
                    <a:endParaRPr lang="en-US" dirty="0"/>
                  </a:p>
                </c:rich>
              </c:tx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764947225076232E-2"/>
                  <c:y val="3.6421278568313703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1,8%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7.1243430884429623E-2"/>
                  <c:y val="-1.2435048591819624E-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3,1%</a:t>
                    </a:r>
                    <a:endParaRPr lang="en-US" dirty="0"/>
                  </a:p>
                </c:rich>
              </c:tx>
              <c:spPr/>
              <c:dLblPos val="bestFit"/>
              <c:showLegendKey val="1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0.20433869756621881"/>
                  <c:y val="-3.312141609720870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4,3%</a:t>
                    </a:r>
                    <a:endParaRPr lang="en-US" dirty="0"/>
                  </a:p>
                </c:rich>
              </c:tx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Mode val="edge"/>
                  <c:yMode val="edge"/>
                  <c:x val="0.17790530846484962"/>
                  <c:y val="0.70056497175141141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Mode val="edge"/>
                  <c:yMode val="edge"/>
                  <c:x val="0.48637015781922605"/>
                  <c:y val="0.69303201506591339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Mode val="edge"/>
                  <c:yMode val="edge"/>
                  <c:x val="0.55093256814920999"/>
                  <c:y val="0.93032015065913465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Mode val="edge"/>
                  <c:yMode val="edge"/>
                  <c:x val="0.35868005738880993"/>
                  <c:y val="0.95856873822975519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Mode val="edge"/>
                  <c:yMode val="edge"/>
                  <c:x val="0.45911047345767642"/>
                  <c:y val="0.95856873822975519"/>
                </c:manualLayout>
              </c:layout>
              <c:dLblPos val="bestFit"/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showLegendKey val="1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67576.899999999994</c:v>
                </c:pt>
                <c:pt idx="1">
                  <c:v>110612.9</c:v>
                </c:pt>
                <c:pt idx="2">
                  <c:v>9572</c:v>
                </c:pt>
                <c:pt idx="3">
                  <c:v>4024.4</c:v>
                </c:pt>
                <c:pt idx="4">
                  <c:v>4941.2</c:v>
                </c:pt>
                <c:pt idx="5">
                  <c:v>3892.6</c:v>
                </c:pt>
                <c:pt idx="6">
                  <c:v>6617.9</c:v>
                </c:pt>
                <c:pt idx="7">
                  <c:v>9217.7999999999993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explosion val="21"/>
          <c:dLbls>
            <c:dLbl>
              <c:idx val="0"/>
              <c:spPr/>
              <c:txPr>
                <a:bodyPr rot="-5400000" vert="horz"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Sheet1!$B$4:$I$4</c:f>
              <c:numCache>
                <c:formatCode>General</c:formatCode>
                <c:ptCount val="8"/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Sheet1!$B$5:$I$5</c:f>
              <c:numCache>
                <c:formatCode>General</c:formatCode>
                <c:ptCount val="8"/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Sheet1!$B$6:$I$6</c:f>
              <c:numCache>
                <c:formatCode>General</c:formatCode>
                <c:ptCount val="8"/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Sheet1!$B$7:$I$7</c:f>
              <c:numCache>
                <c:formatCode>General</c:formatCode>
                <c:ptCount val="8"/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</c:strCache>
            </c:strRef>
          </c:tx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Sheet1!$B$8:$I$8</c:f>
              <c:numCache>
                <c:formatCode>General</c:formatCode>
                <c:ptCount val="8"/>
              </c:numCache>
            </c:numRef>
          </c:val>
        </c:ser>
        <c:ser>
          <c:idx val="7"/>
          <c:order val="7"/>
          <c:tx>
            <c:strRef>
              <c:f>Sheet1!$A$9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Sheet1!$B$9:$I$9</c:f>
              <c:numCache>
                <c:formatCode>General</c:formatCode>
                <c:ptCount val="8"/>
              </c:numCache>
            </c:numRef>
          </c:val>
        </c:ser>
        <c:ser>
          <c:idx val="9"/>
          <c:order val="8"/>
          <c:tx>
            <c:strRef>
              <c:f>Sheet1!$A$10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Sheet1!$B$10:$I$10</c:f>
              <c:numCache>
                <c:formatCode>General</c:formatCode>
                <c:ptCount val="8"/>
              </c:numCache>
            </c:numRef>
          </c:val>
        </c:ser>
        <c:ser>
          <c:idx val="10"/>
          <c:order val="9"/>
          <c:tx>
            <c:strRef>
              <c:f>Sheet1!$A$11</c:f>
              <c:strCache>
                <c:ptCount val="1"/>
              </c:strCache>
            </c:strRef>
          </c:tx>
          <c:explosion val="21"/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Sheet1!$B$1:$I$1</c:f>
              <c:strCache>
                <c:ptCount val="8"/>
                <c:pt idx="0">
                  <c:v>Дошкольное образование</c:v>
                </c:pt>
                <c:pt idx="1">
                  <c:v>Школы</c:v>
                </c:pt>
                <c:pt idx="2">
                  <c:v>ДШИ</c:v>
                </c:pt>
                <c:pt idx="3">
                  <c:v>ДДТ</c:v>
                </c:pt>
                <c:pt idx="4">
                  <c:v>ДЮСШ</c:v>
                </c:pt>
                <c:pt idx="5">
                  <c:v>ДЮЦПВ</c:v>
                </c:pt>
                <c:pt idx="6">
                  <c:v>Молодежная политика</c:v>
                </c:pt>
                <c:pt idx="7">
                  <c:v>Другие</c:v>
                </c:pt>
              </c:strCache>
            </c:strRef>
          </c:cat>
          <c:val>
            <c:numRef>
              <c:f>Sheet1!$B$11:$I$11</c:f>
              <c:numCache>
                <c:formatCode>General</c:formatCode>
                <c:ptCount val="8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9866278451196315"/>
          <c:y val="0.13603947756934617"/>
          <c:w val="0.20133721548803571"/>
          <c:h val="0.84916598077128957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Профинансировано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оплата труда - 21,7%</c:v>
                </c:pt>
                <c:pt idx="1">
                  <c:v>ком.услуги - 1,4 %</c:v>
                </c:pt>
                <c:pt idx="2">
                  <c:v>основные средства </c:v>
                </c:pt>
                <c:pt idx="3">
                  <c:v>субсидии  - 67,8%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46887.4</c:v>
                </c:pt>
                <c:pt idx="1">
                  <c:v>3074.3</c:v>
                </c:pt>
                <c:pt idx="2">
                  <c:v>895.1</c:v>
                </c:pt>
                <c:pt idx="3">
                  <c:v>146855.20000000001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6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Образование - 32,0%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69156.5</c:v>
                </c:pt>
                <c:pt idx="1">
                  <c:v>69156.5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Дошкольное - 15,2%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32981.699999999997</c:v>
                </c:pt>
                <c:pt idx="1">
                  <c:v>32981.699999999997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Питание - 3,5%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7480.3</c:v>
                </c:pt>
                <c:pt idx="1">
                  <c:v>7480.3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дети сироты 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116.8</c:v>
                </c:pt>
                <c:pt idx="1">
                  <c:v>116.8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Летний отдых- 1,1%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2369.6999999999998</c:v>
                </c:pt>
                <c:pt idx="1">
                  <c:v>2369.6999999999998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Маяк  -0,5 % 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Лист1!$G$2:$G$6</c:f>
              <c:numCache>
                <c:formatCode>General</c:formatCode>
                <c:ptCount val="5"/>
                <c:pt idx="0">
                  <c:v>1144.7</c:v>
                </c:pt>
                <c:pt idx="1">
                  <c:v>1144.7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Худ.образование- 0,8%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Лист1!$H$2:$H$6</c:f>
              <c:numCache>
                <c:formatCode>General</c:formatCode>
                <c:ptCount val="5"/>
                <c:pt idx="0">
                  <c:v>1661</c:v>
                </c:pt>
                <c:pt idx="1">
                  <c:v>1661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0568632"/>
        <c:axId val="260569024"/>
        <c:axId val="434805296"/>
      </c:area3DChart>
      <c:catAx>
        <c:axId val="260568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0569024"/>
        <c:crosses val="autoZero"/>
        <c:auto val="1"/>
        <c:lblAlgn val="ctr"/>
        <c:lblOffset val="100"/>
        <c:noMultiLvlLbl val="0"/>
      </c:catAx>
      <c:valAx>
        <c:axId val="26056902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260568632"/>
        <c:crosses val="autoZero"/>
        <c:crossBetween val="midCat"/>
      </c:valAx>
      <c:serAx>
        <c:axId val="434805296"/>
        <c:scaling>
          <c:orientation val="minMax"/>
        </c:scaling>
        <c:delete val="1"/>
        <c:axPos val="b"/>
        <c:majorTickMark val="out"/>
        <c:minorTickMark val="none"/>
        <c:tickLblPos val="none"/>
        <c:crossAx val="260569024"/>
        <c:crosses val="autoZero"/>
      </c:serAx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Клубы - 65,2%</c:v>
                </c:pt>
                <c:pt idx="1">
                  <c:v>Музеи - 3,2%</c:v>
                </c:pt>
                <c:pt idx="2">
                  <c:v>Библиотеки - 23,6%</c:v>
                </c:pt>
                <c:pt idx="3">
                  <c:v>Централизованная бухгалтерия - 8,0%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14500.9</c:v>
                </c:pt>
                <c:pt idx="1">
                  <c:v>722</c:v>
                </c:pt>
                <c:pt idx="2">
                  <c:v>5246</c:v>
                </c:pt>
                <c:pt idx="3">
                  <c:v>1787.7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1полугодие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8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445 027,7</a:t>
          </a:r>
          <a:endParaRPr lang="ru-RU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357 961,6</a:t>
          </a:r>
          <a:endParaRPr lang="ru-RU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C6A8586D-56F9-4AF1-8826-0E7A0FE7060E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1 полугодие </a:t>
          </a:r>
          <a:endParaRPr lang="ru-RU" sz="28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5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года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F0D33197-014E-4313-AEA4-10874300C19E}" type="parTrans" cxnId="{F6F1694E-4488-47AA-A0AD-012DFF4F0D5F}">
      <dgm:prSet/>
      <dgm:spPr/>
      <dgm:t>
        <a:bodyPr/>
        <a:lstStyle/>
        <a:p>
          <a:endParaRPr lang="ru-RU"/>
        </a:p>
      </dgm:t>
    </dgm:pt>
    <dgm:pt modelId="{DCCE6611-8021-4605-8A13-32488C646D25}" type="sibTrans" cxnId="{F6F1694E-4488-47AA-A0AD-012DFF4F0D5F}">
      <dgm:prSet/>
      <dgm:spPr/>
      <dgm:t>
        <a:bodyPr/>
        <a:lstStyle/>
        <a:p>
          <a:endParaRPr lang="ru-RU"/>
        </a:p>
      </dgm:t>
    </dgm:pt>
    <dgm:pt modelId="{E5F78A2E-F7DE-427F-AD2D-C15B906DB2E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359 007,8</a:t>
          </a:r>
          <a:endParaRPr lang="ru-RU" dirty="0">
            <a:solidFill>
              <a:schemeClr val="tx1"/>
            </a:solidFill>
          </a:endParaRPr>
        </a:p>
      </dgm:t>
    </dgm:pt>
    <dgm:pt modelId="{F67522BB-1D44-400F-80F3-37E814F161CE}" type="parTrans" cxnId="{5AB64E89-749E-4CE9-9DEB-AD0EEAF6C1DF}">
      <dgm:prSet/>
      <dgm:spPr/>
      <dgm:t>
        <a:bodyPr/>
        <a:lstStyle/>
        <a:p>
          <a:endParaRPr lang="ru-RU"/>
        </a:p>
      </dgm:t>
    </dgm:pt>
    <dgm:pt modelId="{3F0160A9-4730-4CCF-BE97-8878E18AE36E}" type="sibTrans" cxnId="{5AB64E89-749E-4CE9-9DEB-AD0EEAF6C1DF}">
      <dgm:prSet/>
      <dgm:spPr/>
      <dgm:t>
        <a:bodyPr/>
        <a:lstStyle/>
        <a:p>
          <a:endParaRPr lang="ru-RU"/>
        </a:p>
      </dgm:t>
    </dgm:pt>
    <dgm:pt modelId="{97735992-B844-4901-B1B9-9733015D4D8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342 020,4</a:t>
          </a:r>
          <a:endParaRPr lang="ru-RU" dirty="0">
            <a:solidFill>
              <a:schemeClr val="tx1"/>
            </a:solidFill>
          </a:endParaRPr>
        </a:p>
      </dgm:t>
    </dgm:pt>
    <dgm:pt modelId="{9D8BB379-00E3-4B0E-91D8-9F085ED3A15F}" type="parTrans" cxnId="{9961961D-FCF1-477C-AE25-DB242C32A122}">
      <dgm:prSet/>
      <dgm:spPr/>
      <dgm:t>
        <a:bodyPr/>
        <a:lstStyle/>
        <a:p>
          <a:endParaRPr lang="ru-RU"/>
        </a:p>
      </dgm:t>
    </dgm:pt>
    <dgm:pt modelId="{6130B0CF-DEF4-4883-8978-EBD2A7637BE7}" type="sibTrans" cxnId="{9961961D-FCF1-477C-AE25-DB242C32A122}">
      <dgm:prSet/>
      <dgm:spPr/>
      <dgm:t>
        <a:bodyPr/>
        <a:lstStyle/>
        <a:p>
          <a:endParaRPr lang="ru-RU"/>
        </a:p>
      </dgm:t>
    </dgm:pt>
    <dgm:pt modelId="{CFC9113F-5ED5-46B5-BC37-47B46D8BEAA3}">
      <dgm:prSet phldrT="[Текст]" custT="1"/>
      <dgm:spPr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66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ru-RU" sz="2800" dirty="0" smtClean="0">
              <a:solidFill>
                <a:schemeClr val="tx1"/>
              </a:solidFill>
            </a:rPr>
            <a:t>+16987,4</a:t>
          </a:r>
          <a:endParaRPr lang="ru-RU" sz="2800" dirty="0">
            <a:solidFill>
              <a:schemeClr val="tx1"/>
            </a:solidFill>
          </a:endParaRPr>
        </a:p>
      </dgm:t>
    </dgm:pt>
    <dgm:pt modelId="{0BC63967-6E0C-463B-B33D-A7708E34E01B}" type="parTrans" cxnId="{CBD7ABE7-CCD3-4401-BE45-1D62D672D405}">
      <dgm:prSet/>
      <dgm:spPr/>
      <dgm:t>
        <a:bodyPr/>
        <a:lstStyle/>
        <a:p>
          <a:endParaRPr lang="ru-RU"/>
        </a:p>
      </dgm:t>
    </dgm:pt>
    <dgm:pt modelId="{E17F15DE-DA66-4789-9F1F-1B4066C0697D}" type="sibTrans" cxnId="{CBD7ABE7-CCD3-4401-BE45-1D62D672D405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+</a:t>
          </a:r>
          <a:r>
            <a:rPr lang="en-US" sz="3200" dirty="0" smtClean="0">
              <a:solidFill>
                <a:schemeClr val="tx1"/>
              </a:solidFill>
            </a:rPr>
            <a:t> </a:t>
          </a:r>
          <a:r>
            <a:rPr lang="ru-RU" sz="2800" dirty="0" smtClean="0">
              <a:solidFill>
                <a:schemeClr val="tx1"/>
              </a:solidFill>
            </a:rPr>
            <a:t>87066,1</a:t>
          </a:r>
          <a:endParaRPr lang="ru-RU" sz="2800" dirty="0">
            <a:solidFill>
              <a:schemeClr val="tx1"/>
            </a:solidFill>
          </a:endParaRPr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2" custLinFactNeighborX="720" custLinFactNeighborY="-414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2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6" custLinFactNeighborX="2825" custLinFactNeighborY="-45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6" custLinFactNeighborX="-266" custLinFactNeighborY="-11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5702B5-A647-4DD8-8D1E-E2C4799EF922}" type="pres">
      <dgm:prSet presAssocID="{10D0B457-D32F-40C6-BF39-5AD972F61EB9}" presName="aSpace" presStyleCnt="0"/>
      <dgm:spPr/>
    </dgm:pt>
    <dgm:pt modelId="{8FB0B4EA-86B3-448D-80A9-CBD9B0271407}" type="pres">
      <dgm:prSet presAssocID="{C6A8586D-56F9-4AF1-8826-0E7A0FE7060E}" presName="compNode" presStyleCnt="0"/>
      <dgm:spPr/>
    </dgm:pt>
    <dgm:pt modelId="{76F112AC-163B-45A5-821F-4CA16E1844A6}" type="pres">
      <dgm:prSet presAssocID="{C6A8586D-56F9-4AF1-8826-0E7A0FE7060E}" presName="aNode" presStyleLbl="bgShp" presStyleIdx="1" presStyleCnt="2"/>
      <dgm:spPr/>
      <dgm:t>
        <a:bodyPr/>
        <a:lstStyle/>
        <a:p>
          <a:endParaRPr lang="ru-RU"/>
        </a:p>
      </dgm:t>
    </dgm:pt>
    <dgm:pt modelId="{42632211-84D7-4D1B-94DC-E7A30AC7F6B4}" type="pres">
      <dgm:prSet presAssocID="{C6A8586D-56F9-4AF1-8826-0E7A0FE7060E}" presName="textNode" presStyleLbl="bgShp" presStyleIdx="1" presStyleCnt="2"/>
      <dgm:spPr/>
      <dgm:t>
        <a:bodyPr/>
        <a:lstStyle/>
        <a:p>
          <a:endParaRPr lang="ru-RU"/>
        </a:p>
      </dgm:t>
    </dgm:pt>
    <dgm:pt modelId="{F54FA2E6-9265-48A7-A9EE-465863E09908}" type="pres">
      <dgm:prSet presAssocID="{C6A8586D-56F9-4AF1-8826-0E7A0FE7060E}" presName="compChildNode" presStyleCnt="0"/>
      <dgm:spPr/>
    </dgm:pt>
    <dgm:pt modelId="{B602637F-3D13-4CEF-93A0-B7B5928B9F18}" type="pres">
      <dgm:prSet presAssocID="{C6A8586D-56F9-4AF1-8826-0E7A0FE7060E}" presName="theInnerList" presStyleCnt="0"/>
      <dgm:spPr/>
    </dgm:pt>
    <dgm:pt modelId="{2F9D9632-25B3-490E-B9CC-DF379A24FB61}" type="pres">
      <dgm:prSet presAssocID="{E5F78A2E-F7DE-427F-AD2D-C15B906DB2EC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81838-1050-4656-BDB9-09DEA6B9BAE2}" type="pres">
      <dgm:prSet presAssocID="{E5F78A2E-F7DE-427F-AD2D-C15B906DB2EC}" presName="aSpace2" presStyleCnt="0"/>
      <dgm:spPr/>
    </dgm:pt>
    <dgm:pt modelId="{8463BF43-BF90-4F00-A6B9-9281AEBFD34E}" type="pres">
      <dgm:prSet presAssocID="{97735992-B844-4901-B1B9-9733015D4D89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BDB64-4002-4A11-A719-B5C89801DF01}" type="pres">
      <dgm:prSet presAssocID="{97735992-B844-4901-B1B9-9733015D4D89}" presName="aSpace2" presStyleCnt="0"/>
      <dgm:spPr/>
    </dgm:pt>
    <dgm:pt modelId="{E263EBC2-3D86-4D8D-A5E0-F8E9A10C4806}" type="pres">
      <dgm:prSet presAssocID="{CFC9113F-5ED5-46B5-BC37-47B46D8BEAA3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350368-2783-4CCC-94E5-43B038428556}" type="presOf" srcId="{7CA2D4B2-CC18-4189-B187-29147629C6E1}" destId="{E21D6728-144B-4DEA-8789-009EF5806EFE}" srcOrd="0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C010C71A-7F87-4797-853E-8517B4F2117E}" type="presOf" srcId="{C33AB0F6-80A1-47B2-8978-682A28BB30A4}" destId="{99F1B89C-C1B0-4569-B7F4-B7A31649F615}" srcOrd="0" destOrd="0" presId="urn:microsoft.com/office/officeart/2005/8/layout/lProcess2"/>
    <dgm:cxn modelId="{4119766A-CEB5-4D31-AF9E-1F0B4F0B9AEF}" type="presOf" srcId="{10D0B457-D32F-40C6-BF39-5AD972F61EB9}" destId="{2BE4975E-3555-4857-8419-7B4902C9F6ED}" srcOrd="1" destOrd="0" presId="urn:microsoft.com/office/officeart/2005/8/layout/lProcess2"/>
    <dgm:cxn modelId="{9961961D-FCF1-477C-AE25-DB242C32A122}" srcId="{C6A8586D-56F9-4AF1-8826-0E7A0FE7060E}" destId="{97735992-B844-4901-B1B9-9733015D4D89}" srcOrd="1" destOrd="0" parTransId="{9D8BB379-00E3-4B0E-91D8-9F085ED3A15F}" sibTransId="{6130B0CF-DEF4-4883-8978-EBD2A7637BE7}"/>
    <dgm:cxn modelId="{B7A4073D-9758-4E20-A0FE-3F898D163AB2}" type="presOf" srcId="{E5F78A2E-F7DE-427F-AD2D-C15B906DB2EC}" destId="{2F9D9632-25B3-490E-B9CC-DF379A24FB61}" srcOrd="0" destOrd="0" presId="urn:microsoft.com/office/officeart/2005/8/layout/lProcess2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FDE007D7-817A-4E07-ABFA-993DEA83A7EE}" type="presOf" srcId="{10D0B457-D32F-40C6-BF39-5AD972F61EB9}" destId="{54659A6C-1334-49F4-AC94-CA74A61BD9DC}" srcOrd="0" destOrd="0" presId="urn:microsoft.com/office/officeart/2005/8/layout/lProcess2"/>
    <dgm:cxn modelId="{C7CF92AC-C4E6-41AA-A338-DEFDEBA410D7}" type="presOf" srcId="{37A5DC6B-5B5B-4E6F-B891-F3F9D4906EA4}" destId="{6169A735-C8B8-4ADE-B9F7-55089ABF3E68}" srcOrd="0" destOrd="0" presId="urn:microsoft.com/office/officeart/2005/8/layout/lProcess2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D1240FF7-2990-4CE6-9546-A6263173160B}" type="presOf" srcId="{CFC9113F-5ED5-46B5-BC37-47B46D8BEAA3}" destId="{E263EBC2-3D86-4D8D-A5E0-F8E9A10C4806}" srcOrd="0" destOrd="0" presId="urn:microsoft.com/office/officeart/2005/8/layout/lProcess2"/>
    <dgm:cxn modelId="{7BE15AF4-5484-4673-AD4A-25ED82F2B899}" type="presOf" srcId="{C6A8586D-56F9-4AF1-8826-0E7A0FE7060E}" destId="{76F112AC-163B-45A5-821F-4CA16E1844A6}" srcOrd="0" destOrd="0" presId="urn:microsoft.com/office/officeart/2005/8/layout/lProcess2"/>
    <dgm:cxn modelId="{B4B2FEE4-057E-479B-867A-702238DA2C1F}" type="presOf" srcId="{C6A8586D-56F9-4AF1-8826-0E7A0FE7060E}" destId="{42632211-84D7-4D1B-94DC-E7A30AC7F6B4}" srcOrd="1" destOrd="0" presId="urn:microsoft.com/office/officeart/2005/8/layout/lProcess2"/>
    <dgm:cxn modelId="{F6F1694E-4488-47AA-A0AD-012DFF4F0D5F}" srcId="{C33AB0F6-80A1-47B2-8978-682A28BB30A4}" destId="{C6A8586D-56F9-4AF1-8826-0E7A0FE7060E}" srcOrd="1" destOrd="0" parTransId="{F0D33197-014E-4313-AEA4-10874300C19E}" sibTransId="{DCCE6611-8021-4605-8A13-32488C646D25}"/>
    <dgm:cxn modelId="{CBD7ABE7-CCD3-4401-BE45-1D62D672D405}" srcId="{C6A8586D-56F9-4AF1-8826-0E7A0FE7060E}" destId="{CFC9113F-5ED5-46B5-BC37-47B46D8BEAA3}" srcOrd="2" destOrd="0" parTransId="{0BC63967-6E0C-463B-B33D-A7708E34E01B}" sibTransId="{E17F15DE-DA66-4789-9F1F-1B4066C0697D}"/>
    <dgm:cxn modelId="{5AB64E89-749E-4CE9-9DEB-AD0EEAF6C1DF}" srcId="{C6A8586D-56F9-4AF1-8826-0E7A0FE7060E}" destId="{E5F78A2E-F7DE-427F-AD2D-C15B906DB2EC}" srcOrd="0" destOrd="0" parTransId="{F67522BB-1D44-400F-80F3-37E814F161CE}" sibTransId="{3F0160A9-4730-4CCF-BE97-8878E18AE36E}"/>
    <dgm:cxn modelId="{61033FC5-AAB8-425E-AAC5-5E1003CC78B8}" type="presOf" srcId="{97735992-B844-4901-B1B9-9733015D4D89}" destId="{8463BF43-BF90-4F00-A6B9-9281AEBFD34E}" srcOrd="0" destOrd="0" presId="urn:microsoft.com/office/officeart/2005/8/layout/lProcess2"/>
    <dgm:cxn modelId="{F36E582C-3044-4B4F-8792-D38446EB7633}" type="presOf" srcId="{DECA5392-7C30-4C80-B645-ECFF51ECC210}" destId="{F7E1681C-0E2C-4795-B598-BC52A18CEA41}" srcOrd="0" destOrd="0" presId="urn:microsoft.com/office/officeart/2005/8/layout/lProcess2"/>
    <dgm:cxn modelId="{2CBDC4E9-E8F7-4611-AE9C-9628FDB33BF2}" type="presParOf" srcId="{99F1B89C-C1B0-4569-B7F4-B7A31649F615}" destId="{4DBEFF1B-A808-4020-BE63-43F2899B9A5F}" srcOrd="0" destOrd="0" presId="urn:microsoft.com/office/officeart/2005/8/layout/lProcess2"/>
    <dgm:cxn modelId="{32AB2B0A-DB9D-4D58-B2B7-B1DBC290B9C4}" type="presParOf" srcId="{4DBEFF1B-A808-4020-BE63-43F2899B9A5F}" destId="{54659A6C-1334-49F4-AC94-CA74A61BD9DC}" srcOrd="0" destOrd="0" presId="urn:microsoft.com/office/officeart/2005/8/layout/lProcess2"/>
    <dgm:cxn modelId="{CF342630-8A75-400C-BBB7-6FE13E8A551B}" type="presParOf" srcId="{4DBEFF1B-A808-4020-BE63-43F2899B9A5F}" destId="{2BE4975E-3555-4857-8419-7B4902C9F6ED}" srcOrd="1" destOrd="0" presId="urn:microsoft.com/office/officeart/2005/8/layout/lProcess2"/>
    <dgm:cxn modelId="{9035D229-18D4-4BD5-9C4F-214A8EDE2507}" type="presParOf" srcId="{4DBEFF1B-A808-4020-BE63-43F2899B9A5F}" destId="{406A25BC-51B5-47A5-BD4E-9D2619FF6649}" srcOrd="2" destOrd="0" presId="urn:microsoft.com/office/officeart/2005/8/layout/lProcess2"/>
    <dgm:cxn modelId="{BCB85E5E-18AC-47CB-BEBE-6542DEDC12B9}" type="presParOf" srcId="{406A25BC-51B5-47A5-BD4E-9D2619FF6649}" destId="{5D00AA46-77B5-48E5-A910-64B3C44F46CC}" srcOrd="0" destOrd="0" presId="urn:microsoft.com/office/officeart/2005/8/layout/lProcess2"/>
    <dgm:cxn modelId="{E82BC753-42E2-4E9C-B88F-737BFEC95953}" type="presParOf" srcId="{5D00AA46-77B5-48E5-A910-64B3C44F46CC}" destId="{E21D6728-144B-4DEA-8789-009EF5806EFE}" srcOrd="0" destOrd="0" presId="urn:microsoft.com/office/officeart/2005/8/layout/lProcess2"/>
    <dgm:cxn modelId="{941A69F4-02A2-4F21-B5E5-4DAC786402BE}" type="presParOf" srcId="{5D00AA46-77B5-48E5-A910-64B3C44F46CC}" destId="{6D048830-B8AC-4152-85A6-16D32320469A}" srcOrd="1" destOrd="0" presId="urn:microsoft.com/office/officeart/2005/8/layout/lProcess2"/>
    <dgm:cxn modelId="{03ACE012-E6ED-4DB9-AB1A-D1EFAFA2C47E}" type="presParOf" srcId="{5D00AA46-77B5-48E5-A910-64B3C44F46CC}" destId="{6169A735-C8B8-4ADE-B9F7-55089ABF3E68}" srcOrd="2" destOrd="0" presId="urn:microsoft.com/office/officeart/2005/8/layout/lProcess2"/>
    <dgm:cxn modelId="{EAE555DF-1835-4C42-B7B3-7EEA85926237}" type="presParOf" srcId="{5D00AA46-77B5-48E5-A910-64B3C44F46CC}" destId="{164DDCB9-B21C-4D65-806C-99BC2E8920D4}" srcOrd="3" destOrd="0" presId="urn:microsoft.com/office/officeart/2005/8/layout/lProcess2"/>
    <dgm:cxn modelId="{06F1B0EE-5550-4EAD-9C58-6F83B82B8C22}" type="presParOf" srcId="{5D00AA46-77B5-48E5-A910-64B3C44F46CC}" destId="{F7E1681C-0E2C-4795-B598-BC52A18CEA41}" srcOrd="4" destOrd="0" presId="urn:microsoft.com/office/officeart/2005/8/layout/lProcess2"/>
    <dgm:cxn modelId="{A1758F6B-1A0C-4C0B-AB7F-21C7492C12A3}" type="presParOf" srcId="{99F1B89C-C1B0-4569-B7F4-B7A31649F615}" destId="{265702B5-A647-4DD8-8D1E-E2C4799EF922}" srcOrd="1" destOrd="0" presId="urn:microsoft.com/office/officeart/2005/8/layout/lProcess2"/>
    <dgm:cxn modelId="{C13262EE-D748-4FA9-91FA-641C89E00B0D}" type="presParOf" srcId="{99F1B89C-C1B0-4569-B7F4-B7A31649F615}" destId="{8FB0B4EA-86B3-448D-80A9-CBD9B0271407}" srcOrd="2" destOrd="0" presId="urn:microsoft.com/office/officeart/2005/8/layout/lProcess2"/>
    <dgm:cxn modelId="{D40DD3EF-1E60-4EDF-9D4A-BCE9C52B8DF8}" type="presParOf" srcId="{8FB0B4EA-86B3-448D-80A9-CBD9B0271407}" destId="{76F112AC-163B-45A5-821F-4CA16E1844A6}" srcOrd="0" destOrd="0" presId="urn:microsoft.com/office/officeart/2005/8/layout/lProcess2"/>
    <dgm:cxn modelId="{582051E9-FCFD-45A5-B87A-AAC44A4D294B}" type="presParOf" srcId="{8FB0B4EA-86B3-448D-80A9-CBD9B0271407}" destId="{42632211-84D7-4D1B-94DC-E7A30AC7F6B4}" srcOrd="1" destOrd="0" presId="urn:microsoft.com/office/officeart/2005/8/layout/lProcess2"/>
    <dgm:cxn modelId="{BFE6F30B-68D0-4F3F-8EA2-98ADB066F2F4}" type="presParOf" srcId="{8FB0B4EA-86B3-448D-80A9-CBD9B0271407}" destId="{F54FA2E6-9265-48A7-A9EE-465863E09908}" srcOrd="2" destOrd="0" presId="urn:microsoft.com/office/officeart/2005/8/layout/lProcess2"/>
    <dgm:cxn modelId="{47FAFF9F-C98D-46ED-9FB4-6EE4E7846E41}" type="presParOf" srcId="{F54FA2E6-9265-48A7-A9EE-465863E09908}" destId="{B602637F-3D13-4CEF-93A0-B7B5928B9F18}" srcOrd="0" destOrd="0" presId="urn:microsoft.com/office/officeart/2005/8/layout/lProcess2"/>
    <dgm:cxn modelId="{03D06FC6-0528-4EC7-93F0-3B64CB0E66EA}" type="presParOf" srcId="{B602637F-3D13-4CEF-93A0-B7B5928B9F18}" destId="{2F9D9632-25B3-490E-B9CC-DF379A24FB61}" srcOrd="0" destOrd="0" presId="urn:microsoft.com/office/officeart/2005/8/layout/lProcess2"/>
    <dgm:cxn modelId="{E64004E8-D31F-4844-9B37-AA21DC0E32CD}" type="presParOf" srcId="{B602637F-3D13-4CEF-93A0-B7B5928B9F18}" destId="{80781838-1050-4656-BDB9-09DEA6B9BAE2}" srcOrd="1" destOrd="0" presId="urn:microsoft.com/office/officeart/2005/8/layout/lProcess2"/>
    <dgm:cxn modelId="{C191B6FD-7464-4DAB-A74A-F32A0AEAD52B}" type="presParOf" srcId="{B602637F-3D13-4CEF-93A0-B7B5928B9F18}" destId="{8463BF43-BF90-4F00-A6B9-9281AEBFD34E}" srcOrd="2" destOrd="0" presId="urn:microsoft.com/office/officeart/2005/8/layout/lProcess2"/>
    <dgm:cxn modelId="{5EC5EF9D-40C9-4511-928C-91C74AF94671}" type="presParOf" srcId="{B602637F-3D13-4CEF-93A0-B7B5928B9F18}" destId="{4B9BDB64-4002-4A11-A719-B5C89801DF01}" srcOrd="3" destOrd="0" presId="urn:microsoft.com/office/officeart/2005/8/layout/lProcess2"/>
    <dgm:cxn modelId="{D32FEB1B-3EA2-467A-B9DB-BDBC6969EBAB}" type="presParOf" srcId="{B602637F-3D13-4CEF-93A0-B7B5928B9F18}" destId="{E263EBC2-3D86-4D8D-A5E0-F8E9A10C4806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/>
      <dgm:spPr/>
      <dgm:t>
        <a:bodyPr/>
        <a:lstStyle/>
        <a:p>
          <a:endParaRPr lang="ru-RU" dirty="0"/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Доходы</a:t>
          </a:r>
          <a:endParaRPr lang="ru-RU" b="1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Расходы</a:t>
          </a:r>
          <a:endParaRPr lang="ru-RU" b="1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Дефицит (-),</a:t>
          </a:r>
          <a:br>
            <a:rPr lang="ru-RU" dirty="0" smtClean="0">
              <a:solidFill>
                <a:schemeClr val="tx1"/>
              </a:solidFill>
            </a:rPr>
          </a:br>
          <a:r>
            <a:rPr lang="ru-RU" dirty="0" smtClean="0">
              <a:solidFill>
                <a:schemeClr val="tx1"/>
              </a:solidFill>
            </a:rPr>
            <a:t>Профицит (+)</a:t>
          </a:r>
          <a:endParaRPr lang="ru-RU" dirty="0">
            <a:solidFill>
              <a:schemeClr val="tx1"/>
            </a:solidFill>
          </a:endParaRPr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1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1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DA2842-2727-46C3-9D2D-3BF59138C7F3}" type="presOf" srcId="{7CA2D4B2-CC18-4189-B187-29147629C6E1}" destId="{E21D6728-144B-4DEA-8789-009EF5806EFE}" srcOrd="0" destOrd="0" presId="urn:microsoft.com/office/officeart/2005/8/layout/lProcess2"/>
    <dgm:cxn modelId="{1F1A7ADB-FFF7-40E8-A53A-580B0CE954C2}" type="presOf" srcId="{C33AB0F6-80A1-47B2-8978-682A28BB30A4}" destId="{99F1B89C-C1B0-4569-B7F4-B7A31649F615}" srcOrd="0" destOrd="0" presId="urn:microsoft.com/office/officeart/2005/8/layout/lProcess2"/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7A533079-F686-43C0-BF2C-D3ABB213036B}" type="presOf" srcId="{10D0B457-D32F-40C6-BF39-5AD972F61EB9}" destId="{2BE4975E-3555-4857-8419-7B4902C9F6ED}" srcOrd="1" destOrd="0" presId="urn:microsoft.com/office/officeart/2005/8/layout/lProcess2"/>
    <dgm:cxn modelId="{6863541D-B147-4BF1-97D1-C794554C77D6}" type="presOf" srcId="{10D0B457-D32F-40C6-BF39-5AD972F61EB9}" destId="{54659A6C-1334-49F4-AC94-CA74A61BD9DC}" srcOrd="0" destOrd="0" presId="urn:microsoft.com/office/officeart/2005/8/layout/lProcess2"/>
    <dgm:cxn modelId="{0B850342-9D63-4CD8-9D5A-8706F4A53883}" type="presOf" srcId="{37A5DC6B-5B5B-4E6F-B891-F3F9D4906EA4}" destId="{6169A735-C8B8-4ADE-B9F7-55089ABF3E68}" srcOrd="0" destOrd="0" presId="urn:microsoft.com/office/officeart/2005/8/layout/lProcess2"/>
    <dgm:cxn modelId="{5F92165A-CD65-418A-A25B-AB74AC535892}" type="presOf" srcId="{DECA5392-7C30-4C80-B645-ECFF51ECC210}" destId="{F7E1681C-0E2C-4795-B598-BC52A18CEA41}" srcOrd="0" destOrd="0" presId="urn:microsoft.com/office/officeart/2005/8/layout/lProcess2"/>
    <dgm:cxn modelId="{824D9F1B-74E2-4D81-9D8D-7AE21E09F619}" type="presParOf" srcId="{99F1B89C-C1B0-4569-B7F4-B7A31649F615}" destId="{4DBEFF1B-A808-4020-BE63-43F2899B9A5F}" srcOrd="0" destOrd="0" presId="urn:microsoft.com/office/officeart/2005/8/layout/lProcess2"/>
    <dgm:cxn modelId="{3844C4CB-4CCD-4F3B-95BE-F0D1013D7574}" type="presParOf" srcId="{4DBEFF1B-A808-4020-BE63-43F2899B9A5F}" destId="{54659A6C-1334-49F4-AC94-CA74A61BD9DC}" srcOrd="0" destOrd="0" presId="urn:microsoft.com/office/officeart/2005/8/layout/lProcess2"/>
    <dgm:cxn modelId="{FD4C9464-206A-42C5-A380-84371C28D5F7}" type="presParOf" srcId="{4DBEFF1B-A808-4020-BE63-43F2899B9A5F}" destId="{2BE4975E-3555-4857-8419-7B4902C9F6ED}" srcOrd="1" destOrd="0" presId="urn:microsoft.com/office/officeart/2005/8/layout/lProcess2"/>
    <dgm:cxn modelId="{EA842760-EE77-4848-BB35-F3341E5A0065}" type="presParOf" srcId="{4DBEFF1B-A808-4020-BE63-43F2899B9A5F}" destId="{406A25BC-51B5-47A5-BD4E-9D2619FF6649}" srcOrd="2" destOrd="0" presId="urn:microsoft.com/office/officeart/2005/8/layout/lProcess2"/>
    <dgm:cxn modelId="{A504E7EA-6EE2-4C2F-88F6-11BD4AD7B45E}" type="presParOf" srcId="{406A25BC-51B5-47A5-BD4E-9D2619FF6649}" destId="{5D00AA46-77B5-48E5-A910-64B3C44F46CC}" srcOrd="0" destOrd="0" presId="urn:microsoft.com/office/officeart/2005/8/layout/lProcess2"/>
    <dgm:cxn modelId="{E03ABE0A-CE06-438D-ADBF-28660357BAEA}" type="presParOf" srcId="{5D00AA46-77B5-48E5-A910-64B3C44F46CC}" destId="{E21D6728-144B-4DEA-8789-009EF5806EFE}" srcOrd="0" destOrd="0" presId="urn:microsoft.com/office/officeart/2005/8/layout/lProcess2"/>
    <dgm:cxn modelId="{5B890D4A-7684-47EB-8F6F-DAC035F2D83C}" type="presParOf" srcId="{5D00AA46-77B5-48E5-A910-64B3C44F46CC}" destId="{6D048830-B8AC-4152-85A6-16D32320469A}" srcOrd="1" destOrd="0" presId="urn:microsoft.com/office/officeart/2005/8/layout/lProcess2"/>
    <dgm:cxn modelId="{382B7E1B-211B-4E9C-BE09-B7CEEDB93A80}" type="presParOf" srcId="{5D00AA46-77B5-48E5-A910-64B3C44F46CC}" destId="{6169A735-C8B8-4ADE-B9F7-55089ABF3E68}" srcOrd="2" destOrd="0" presId="urn:microsoft.com/office/officeart/2005/8/layout/lProcess2"/>
    <dgm:cxn modelId="{0D5DBAC0-3F6A-48BB-9F4F-C5810E51EBCF}" type="presParOf" srcId="{5D00AA46-77B5-48E5-A910-64B3C44F46CC}" destId="{164DDCB9-B21C-4D65-806C-99BC2E8920D4}" srcOrd="3" destOrd="0" presId="urn:microsoft.com/office/officeart/2005/8/layout/lProcess2"/>
    <dgm:cxn modelId="{4748F092-B41E-4919-B83E-39408CA87BC4}" type="presParOf" srcId="{5D00AA46-77B5-48E5-A910-64B3C44F46CC}" destId="{F7E1681C-0E2C-4795-B598-BC52A18CEA41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17995" y="0"/>
          <a:ext cx="2184078" cy="41044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1полугодие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8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года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995" y="0"/>
        <a:ext cx="2184078" cy="1231336"/>
      </dsp:txXfrm>
    </dsp:sp>
    <dsp:sp modelId="{E21D6728-144B-4DEA-8789-009EF5806EFE}">
      <dsp:nvSpPr>
        <dsp:cNvPr id="0" name=""/>
        <dsp:cNvSpPr/>
      </dsp:nvSpPr>
      <dsp:spPr>
        <a:xfrm>
          <a:off x="220678" y="1231687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445 027,7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244296" y="1255305"/>
        <a:ext cx="1700026" cy="759125"/>
      </dsp:txXfrm>
    </dsp:sp>
    <dsp:sp modelId="{6169A735-C8B8-4ADE-B9F7-55089ABF3E68}">
      <dsp:nvSpPr>
        <dsp:cNvPr id="0" name=""/>
        <dsp:cNvSpPr/>
      </dsp:nvSpPr>
      <dsp:spPr>
        <a:xfrm>
          <a:off x="270038" y="2106234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51000"/>
                <a:satMod val="130000"/>
              </a:schemeClr>
            </a:gs>
            <a:gs pos="80000">
              <a:schemeClr val="accent3">
                <a:hueOff val="2250053"/>
                <a:satOff val="-3376"/>
                <a:lumOff val="-549"/>
                <a:alphaOff val="0"/>
                <a:shade val="93000"/>
                <a:satMod val="13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357 961,6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293656" y="2129852"/>
        <a:ext cx="1700026" cy="759125"/>
      </dsp:txXfrm>
    </dsp:sp>
    <dsp:sp modelId="{F7E1681C-0E2C-4795-B598-BC52A18CEA41}">
      <dsp:nvSpPr>
        <dsp:cNvPr id="0" name=""/>
        <dsp:cNvSpPr/>
      </dsp:nvSpPr>
      <dsp:spPr>
        <a:xfrm>
          <a:off x="216030" y="3078342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51000"/>
                <a:satMod val="130000"/>
              </a:schemeClr>
            </a:gs>
            <a:gs pos="80000">
              <a:schemeClr val="accent3">
                <a:hueOff val="4500106"/>
                <a:satOff val="-6752"/>
                <a:lumOff val="-1098"/>
                <a:alphaOff val="0"/>
                <a:shade val="93000"/>
                <a:satMod val="13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+</a:t>
          </a:r>
          <a:r>
            <a:rPr lang="en-US" sz="3200" kern="1200" dirty="0" smtClean="0">
              <a:solidFill>
                <a:schemeClr val="tx1"/>
              </a:solidFill>
            </a:rPr>
            <a:t> </a:t>
          </a:r>
          <a:r>
            <a:rPr lang="ru-RU" sz="2800" kern="1200" dirty="0" smtClean="0">
              <a:solidFill>
                <a:schemeClr val="tx1"/>
              </a:solidFill>
            </a:rPr>
            <a:t>87066,1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239648" y="3101960"/>
        <a:ext cx="1700026" cy="759125"/>
      </dsp:txXfrm>
    </dsp:sp>
    <dsp:sp modelId="{76F112AC-163B-45A5-821F-4CA16E1844A6}">
      <dsp:nvSpPr>
        <dsp:cNvPr id="0" name=""/>
        <dsp:cNvSpPr/>
      </dsp:nvSpPr>
      <dsp:spPr>
        <a:xfrm>
          <a:off x="2350154" y="0"/>
          <a:ext cx="2184078" cy="41044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1 полугодие </a:t>
          </a:r>
          <a:endParaRPr lang="ru-RU" sz="28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</a:t>
          </a: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5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года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50154" y="0"/>
        <a:ext cx="2184078" cy="1231336"/>
      </dsp:txXfrm>
    </dsp:sp>
    <dsp:sp modelId="{2F9D9632-25B3-490E-B9CC-DF379A24FB61}">
      <dsp:nvSpPr>
        <dsp:cNvPr id="0" name=""/>
        <dsp:cNvSpPr/>
      </dsp:nvSpPr>
      <dsp:spPr>
        <a:xfrm>
          <a:off x="2568562" y="1231687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51000"/>
                <a:satMod val="130000"/>
              </a:schemeClr>
            </a:gs>
            <a:gs pos="80000">
              <a:schemeClr val="accent3">
                <a:hueOff val="6750158"/>
                <a:satOff val="-10128"/>
                <a:lumOff val="-1647"/>
                <a:alphaOff val="0"/>
                <a:shade val="93000"/>
                <a:satMod val="13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359 007,8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2592180" y="1255305"/>
        <a:ext cx="1700026" cy="759125"/>
      </dsp:txXfrm>
    </dsp:sp>
    <dsp:sp modelId="{8463BF43-BF90-4F00-A6B9-9281AEBFD34E}">
      <dsp:nvSpPr>
        <dsp:cNvPr id="0" name=""/>
        <dsp:cNvSpPr/>
      </dsp:nvSpPr>
      <dsp:spPr>
        <a:xfrm>
          <a:off x="2568562" y="2162104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51000"/>
                <a:satMod val="130000"/>
              </a:schemeClr>
            </a:gs>
            <a:gs pos="80000">
              <a:schemeClr val="accent3">
                <a:hueOff val="9000211"/>
                <a:satOff val="-13504"/>
                <a:lumOff val="-2196"/>
                <a:alphaOff val="0"/>
                <a:shade val="93000"/>
                <a:satMod val="13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342 020,4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2592180" y="2185722"/>
        <a:ext cx="1700026" cy="759125"/>
      </dsp:txXfrm>
    </dsp:sp>
    <dsp:sp modelId="{E263EBC2-3D86-4D8D-A5E0-F8E9A10C4806}">
      <dsp:nvSpPr>
        <dsp:cNvPr id="0" name=""/>
        <dsp:cNvSpPr/>
      </dsp:nvSpPr>
      <dsp:spPr>
        <a:xfrm>
          <a:off x="2568562" y="3092521"/>
          <a:ext cx="1747262" cy="8063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66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+16987,4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2592180" y="3116139"/>
        <a:ext cx="1700026" cy="7591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0" y="0"/>
          <a:ext cx="1728192" cy="40504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600" kern="1200" dirty="0"/>
        </a:p>
      </dsp:txBody>
      <dsp:txXfrm>
        <a:off x="0" y="0"/>
        <a:ext cx="1728192" cy="1215135"/>
      </dsp:txXfrm>
    </dsp:sp>
    <dsp:sp modelId="{E21D6728-144B-4DEA-8789-009EF5806EFE}">
      <dsp:nvSpPr>
        <dsp:cNvPr id="0" name=""/>
        <dsp:cNvSpPr/>
      </dsp:nvSpPr>
      <dsp:spPr>
        <a:xfrm>
          <a:off x="108011" y="1215481"/>
          <a:ext cx="1512168" cy="7957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Доходы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131318" y="1238788"/>
        <a:ext cx="1465554" cy="749137"/>
      </dsp:txXfrm>
    </dsp:sp>
    <dsp:sp modelId="{6169A735-C8B8-4ADE-B9F7-55089ABF3E68}">
      <dsp:nvSpPr>
        <dsp:cNvPr id="0" name=""/>
        <dsp:cNvSpPr/>
      </dsp:nvSpPr>
      <dsp:spPr>
        <a:xfrm>
          <a:off x="108011" y="2133655"/>
          <a:ext cx="1512168" cy="7957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Расходы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131318" y="2156962"/>
        <a:ext cx="1465554" cy="749137"/>
      </dsp:txXfrm>
    </dsp:sp>
    <dsp:sp modelId="{F7E1681C-0E2C-4795-B598-BC52A18CEA41}">
      <dsp:nvSpPr>
        <dsp:cNvPr id="0" name=""/>
        <dsp:cNvSpPr/>
      </dsp:nvSpPr>
      <dsp:spPr>
        <a:xfrm>
          <a:off x="108011" y="3051830"/>
          <a:ext cx="1512168" cy="7957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</a:rPr>
            <a:t>Дефицит (-),</a:t>
          </a:r>
          <a:br>
            <a:rPr lang="ru-RU" sz="1900" kern="1200" dirty="0" smtClean="0">
              <a:solidFill>
                <a:schemeClr val="tx1"/>
              </a:solidFill>
            </a:rPr>
          </a:br>
          <a:r>
            <a:rPr lang="ru-RU" sz="1900" kern="1200" dirty="0" smtClean="0">
              <a:solidFill>
                <a:schemeClr val="tx1"/>
              </a:solidFill>
            </a:rPr>
            <a:t>Профицит (+)</a:t>
          </a:r>
          <a:endParaRPr lang="ru-RU" sz="1900" kern="1200" dirty="0">
            <a:solidFill>
              <a:schemeClr val="tx1"/>
            </a:solidFill>
          </a:endParaRPr>
        </a:p>
      </dsp:txBody>
      <dsp:txXfrm>
        <a:off x="131318" y="3075137"/>
        <a:ext cx="1465554" cy="7491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C2997-60D9-4036-B0E3-DA57C526271F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7138A2-3CE2-4B17-AC61-378A7BA81F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980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138A2-3CE2-4B17-AC61-378A7BA81F3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349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138A2-3CE2-4B17-AC61-378A7BA81F3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431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138A2-3CE2-4B17-AC61-378A7BA81F3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533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4B1CE-22C4-4604-A570-263DCECD2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92022-A955-4DA4-9D68-D568074DD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D61D9-CBD1-43A9-B9AC-E2DB6CD0F31B}" type="datetimeFigureOut">
              <a:rPr lang="ru-RU" smtClean="0"/>
              <a:pPr/>
              <a:t>31.05.2016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66FE1-CB54-48FF-B6D4-CB17CB56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0"/>
            <a:ext cx="8507412" cy="6669088"/>
          </a:xfrm>
        </p:spPr>
        <p:txBody>
          <a:bodyPr>
            <a:normAutofit fontScale="85000" lnSpcReduction="10000"/>
          </a:bodyPr>
          <a:lstStyle/>
          <a:p>
            <a:pPr algn="ctr" eaLnBrk="1" hangingPunct="1">
              <a:buFontTx/>
              <a:buNone/>
            </a:pPr>
            <a:r>
              <a:rPr lang="ru-RU" sz="8800" b="1" i="1" dirty="0" smtClean="0">
                <a:solidFill>
                  <a:schemeClr val="tx2">
                    <a:lumMod val="75000"/>
                  </a:schemeClr>
                </a:solidFill>
              </a:rPr>
              <a:t>Исполнение бюджета </a:t>
            </a:r>
            <a:r>
              <a:rPr lang="ru-RU" sz="8800" b="1" i="1" dirty="0" err="1" smtClean="0">
                <a:solidFill>
                  <a:schemeClr val="tx2">
                    <a:lumMod val="75000"/>
                  </a:schemeClr>
                </a:solidFill>
              </a:rPr>
              <a:t>Новоляинского</a:t>
            </a:r>
            <a:r>
              <a:rPr lang="ru-RU" sz="8800" b="1" i="1" dirty="0" smtClean="0">
                <a:solidFill>
                  <a:schemeClr val="tx2">
                    <a:lumMod val="75000"/>
                  </a:schemeClr>
                </a:solidFill>
              </a:rPr>
              <a:t> городского округа за 1 </a:t>
            </a:r>
            <a:r>
              <a:rPr lang="ru-RU" sz="8800" b="1" i="1" dirty="0" smtClean="0">
                <a:solidFill>
                  <a:schemeClr val="tx2">
                    <a:lumMod val="75000"/>
                  </a:schemeClr>
                </a:solidFill>
              </a:rPr>
              <a:t>полугодие</a:t>
            </a:r>
          </a:p>
          <a:p>
            <a:pPr algn="ctr" eaLnBrk="1" hangingPunct="1">
              <a:buFontTx/>
              <a:buNone/>
            </a:pPr>
            <a:r>
              <a:rPr lang="ru-RU" sz="8800" b="1" i="1" dirty="0" smtClean="0">
                <a:solidFill>
                  <a:schemeClr val="tx2">
                    <a:lumMod val="75000"/>
                  </a:schemeClr>
                </a:solidFill>
              </a:rPr>
              <a:t> 2015 года</a:t>
            </a:r>
          </a:p>
          <a:p>
            <a:pPr algn="ctr" eaLnBrk="1" hangingPunct="1">
              <a:buFontTx/>
              <a:buNone/>
            </a:pPr>
            <a:endParaRPr lang="ru-RU" sz="88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/>
          </p:nvPr>
        </p:nvGraphicFramePr>
        <p:xfrm>
          <a:off x="323528" y="692696"/>
          <a:ext cx="8229600" cy="572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837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313213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разделу «Образование»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0" y="0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Межбюджетные</a:t>
            </a:r>
            <a:r>
              <a:rPr lang="ru-RU" baseline="0" dirty="0" smtClean="0"/>
              <a:t> трансферты на образование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273554060"/>
              </p:ext>
            </p:extLst>
          </p:nvPr>
        </p:nvGraphicFramePr>
        <p:xfrm>
          <a:off x="457200" y="292100"/>
          <a:ext cx="8229600" cy="572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5292725" y="5229225"/>
            <a:ext cx="3851275" cy="1143000"/>
          </a:xfrm>
        </p:spPr>
        <p:txBody>
          <a:bodyPr/>
          <a:lstStyle/>
          <a:p>
            <a:r>
              <a:rPr lang="ru-RU" dirty="0" smtClean="0"/>
              <a:t>Культура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/>
          </p:nvPr>
        </p:nvGraphicFramePr>
        <p:xfrm>
          <a:off x="323528" y="692696"/>
          <a:ext cx="8229600" cy="572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837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6011863" y="5229225"/>
            <a:ext cx="31321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разделу «Культура»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Социальная политика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5838909"/>
              </p:ext>
            </p:extLst>
          </p:nvPr>
        </p:nvGraphicFramePr>
        <p:xfrm>
          <a:off x="457200" y="1124744"/>
          <a:ext cx="822960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0" y="0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Расходы по разделам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/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0" y="0"/>
          <a:ext cx="9144000" cy="6525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Расходы по </a:t>
            </a:r>
            <a:r>
              <a:rPr lang="ru-RU" dirty="0" smtClean="0"/>
              <a:t>главным распорядителям бюджетных средств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40726766"/>
              </p:ext>
            </p:extLst>
          </p:nvPr>
        </p:nvGraphicFramePr>
        <p:xfrm>
          <a:off x="3329862" y="1646802"/>
          <a:ext cx="4536504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/>
          </p:nvPr>
        </p:nvGraphicFramePr>
        <p:xfrm>
          <a:off x="1331640" y="1646802"/>
          <a:ext cx="1728192" cy="4050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94318" y="548680"/>
            <a:ext cx="9067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Исполнение основных показателей бюджета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Новолялинского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городского округа за 1 полугодие 2015 года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48264" y="1629817"/>
            <a:ext cx="8100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/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156596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Данные о муниципальном долге  </a:t>
            </a:r>
            <a:r>
              <a:rPr lang="ru-RU" b="1" dirty="0" err="1" smtClean="0"/>
              <a:t>Новолялинского</a:t>
            </a:r>
            <a:r>
              <a:rPr lang="ru-RU" b="1" dirty="0" smtClean="0"/>
              <a:t> городского </a:t>
            </a:r>
            <a:r>
              <a:rPr lang="ru-RU" b="1" dirty="0" smtClean="0"/>
              <a:t>округа</a:t>
            </a:r>
            <a:endParaRPr lang="ru-RU" b="1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022642"/>
              </p:ext>
            </p:extLst>
          </p:nvPr>
        </p:nvGraphicFramePr>
        <p:xfrm>
          <a:off x="540752" y="2060848"/>
          <a:ext cx="8127759" cy="2944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9207"/>
                <a:gridCol w="4968552"/>
              </a:tblGrid>
              <a:tr h="576064">
                <a:tc gridSpan="2"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Объем муниципального долга в </a:t>
                      </a:r>
                      <a:r>
                        <a:rPr lang="ru-RU" b="0" dirty="0" err="1" smtClean="0">
                          <a:solidFill>
                            <a:schemeClr val="tx1"/>
                          </a:solidFill>
                        </a:rPr>
                        <a:t>тыс.руб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 состоянию на 01.01.2015г.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4693,5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 состоянию на 01.04.2015г.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4323,2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 состоянию на 01.07.2015г.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3098,2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Погашено кредитов по состоянию на 01.07.2015г.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595,3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987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 noChangeAspect="1"/>
          </p:cNvGraphicFramePr>
          <p:nvPr>
            <p:ph/>
          </p:nvPr>
        </p:nvGraphicFramePr>
        <p:xfrm>
          <a:off x="60325" y="53975"/>
          <a:ext cx="8858250" cy="6646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34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229600" cy="9080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Доходы всего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>
            <a:alpha val="9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 noChangeAspect="1"/>
          </p:cNvGraphicFramePr>
          <p:nvPr>
            <p:ph/>
          </p:nvPr>
        </p:nvGraphicFramePr>
        <p:xfrm>
          <a:off x="-180528" y="0"/>
          <a:ext cx="932452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558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4813300" y="0"/>
            <a:ext cx="4330700" cy="620713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dirty="0" smtClean="0"/>
              <a:t>Доходы в сравнении с 1 полугодием 2014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Grp="1" noChangeAspect="1"/>
          </p:cNvGraphicFramePr>
          <p:nvPr>
            <p:ph/>
          </p:nvPr>
        </p:nvGraphicFramePr>
        <p:xfrm>
          <a:off x="-180528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76" name="Rectangle 3"/>
          <p:cNvSpPr>
            <a:spLocks noGrp="1" noChangeArrowheads="1"/>
          </p:cNvSpPr>
          <p:nvPr>
            <p:ph type="title" idx="4294967295"/>
          </p:nvPr>
        </p:nvSpPr>
        <p:spPr>
          <a:xfrm rot="10800000" flipV="1">
            <a:off x="0" y="0"/>
            <a:ext cx="4300538" cy="1397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000" dirty="0" smtClean="0"/>
              <a:t>Доля налоговых и неналоговых поступлений в собственных доходах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Расходы всего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97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50800" y="52388"/>
          <a:ext cx="8912225" cy="5902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475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3348038" cy="1916113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Показатели в разрезе расходов на </a:t>
            </a:r>
            <a:r>
              <a:rPr lang="ru-RU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социальную сферу </a:t>
            </a:r>
            <a:endParaRPr lang="ru-RU" sz="24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6237288"/>
            <a:ext cx="2674938" cy="620712"/>
          </a:xfrm>
        </p:spPr>
        <p:txBody>
          <a:bodyPr/>
          <a:lstStyle/>
          <a:p>
            <a:pPr eaLnBrk="1" hangingPunct="1"/>
            <a:r>
              <a:rPr lang="ru-RU" sz="3000" i="1" smtClean="0">
                <a:solidFill>
                  <a:schemeClr val="accent2"/>
                </a:solidFill>
              </a:rPr>
              <a:t>Образование</a:t>
            </a:r>
          </a:p>
        </p:txBody>
      </p:sp>
      <p:graphicFrame>
        <p:nvGraphicFramePr>
          <p:cNvPr id="4" name="Object 2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600626869"/>
              </p:ext>
            </p:extLst>
          </p:nvPr>
        </p:nvGraphicFramePr>
        <p:xfrm>
          <a:off x="179512" y="0"/>
          <a:ext cx="896448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548</TotalTime>
  <Words>175</Words>
  <Application>Microsoft Office PowerPoint</Application>
  <PresentationFormat>Экран (4:3)</PresentationFormat>
  <Paragraphs>58</Paragraphs>
  <Slides>17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Доходы всего</vt:lpstr>
      <vt:lpstr>Доходы в сравнении с 1 полугодием 2014 года</vt:lpstr>
      <vt:lpstr>Доля налоговых и неналоговых поступлений в собственных доходах</vt:lpstr>
      <vt:lpstr>Расходы всего</vt:lpstr>
      <vt:lpstr>Показатели в разрезе расходов на социальную сферу </vt:lpstr>
      <vt:lpstr>Образование</vt:lpstr>
      <vt:lpstr>по разделу «Образование»</vt:lpstr>
      <vt:lpstr>Межбюджетные трансферты на образование</vt:lpstr>
      <vt:lpstr>Культура</vt:lpstr>
      <vt:lpstr>по разделу «Культура»</vt:lpstr>
      <vt:lpstr>Социальная политика</vt:lpstr>
      <vt:lpstr>Расходы по разделам</vt:lpstr>
      <vt:lpstr>Презентация PowerPoint</vt:lpstr>
      <vt:lpstr>Расходы по главным распорядителям бюджетных средств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NFU02PC</cp:lastModifiedBy>
  <cp:revision>64</cp:revision>
  <dcterms:created xsi:type="dcterms:W3CDTF">2014-07-22T08:05:08Z</dcterms:created>
  <dcterms:modified xsi:type="dcterms:W3CDTF">2016-05-31T09:43:57Z</dcterms:modified>
</cp:coreProperties>
</file>