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3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4.xml" ContentType="application/vnd.openxmlformats-officedocument.presentationml.notesSlide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75" r:id="rId3"/>
    <p:sldId id="27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3" autoAdjust="0"/>
    <p:restoredTop sz="94710" autoAdjust="0"/>
  </p:normalViewPr>
  <p:slideViewPr>
    <p:cSldViewPr>
      <p:cViewPr varScale="1">
        <p:scale>
          <a:sx n="78" d="100"/>
          <a:sy n="78" d="100"/>
        </p:scale>
        <p:origin x="90" y="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hPercent val="50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037338074676164E-2"/>
          <c:y val="8.5429472519593291E-2"/>
          <c:w val="0.9449907148703186"/>
          <c:h val="0.91074917596466187"/>
        </c:manualLayout>
      </c:layout>
      <c:pie3DChart>
        <c:varyColors val="1"/>
        <c:ser>
          <c:idx val="0"/>
          <c:order val="0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1"/>
            </a:solidFill>
            <a:ln w="37806">
              <a:noFill/>
            </a:ln>
          </c:spPr>
          <c:explosion val="25"/>
          <c:dPt>
            <c:idx val="1"/>
            <c:bubble3D val="0"/>
            <c:spPr>
              <a:solidFill>
                <a:schemeClr val="accent2"/>
              </a:solidFill>
              <a:ln w="37806">
                <a:noFill/>
              </a:ln>
            </c:spPr>
          </c:dPt>
          <c:dLbls>
            <c:dLbl>
              <c:idx val="0"/>
              <c:layout>
                <c:manualLayout>
                  <c:x val="-0.15870188807044319"/>
                  <c:y val="5.0340288343538979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Собственные
</a:t>
                    </a:r>
                    <a:r>
                      <a:rPr lang="ru-RU" dirty="0" smtClean="0"/>
                      <a:t>26,3%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1251372278807443"/>
                  <c:y val="-7.3347293282747875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 smtClean="0"/>
                      <a:t>Безвозмездные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73,7 %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%" sourceLinked="0"/>
            <c:spPr>
              <a:noFill/>
              <a:ln w="37806">
                <a:noFill/>
              </a:ln>
            </c:spPr>
            <c:txPr>
              <a:bodyPr/>
              <a:lstStyle/>
              <a:p>
                <a:pPr>
                  <a:defRPr sz="1488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out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Собственные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160655.70000000001</c:v>
                </c:pt>
                <c:pt idx="1">
                  <c:v>449988.4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3780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88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dPt>
            <c:idx val="3"/>
            <c:bubble3D val="0"/>
            <c:spPr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0"/>
                <a:tileRect/>
              </a:gradFill>
            </c:spPr>
          </c:dPt>
          <c:cat>
            <c:strRef>
              <c:f>Лист1!$A$2:$A$4</c:f>
              <c:strCache>
                <c:ptCount val="3"/>
                <c:pt idx="0">
                  <c:v>оплата труда - 7,8 %</c:v>
                </c:pt>
                <c:pt idx="1">
                  <c:v>ком.услуги- 0,2 %</c:v>
                </c:pt>
                <c:pt idx="2">
                  <c:v>субсидии  - 90,3%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2868.4</c:v>
                </c:pt>
                <c:pt idx="1">
                  <c:v>85.4</c:v>
                </c:pt>
                <c:pt idx="2">
                  <c:v>33163.9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доплаты песионерам -4,3 млн.руб.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4257.2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Почетные граждане - 87,4 тыс.руб.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87.4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 по ЖКХ -4,7млн.руб.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4670.8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Поддержка населения - 24тыс.руб.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Общественные организации - 74тыс.руб.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74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Монетизация РФ - 7,2млн.руб.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7201.3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Монетизация СО  - 25,6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25643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320544"/>
        <c:axId val="147320936"/>
        <c:axId val="0"/>
      </c:area3DChart>
      <c:catAx>
        <c:axId val="1473205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47320936"/>
        <c:crosses val="autoZero"/>
        <c:auto val="1"/>
        <c:lblAlgn val="ctr"/>
        <c:lblOffset val="100"/>
        <c:noMultiLvlLbl val="0"/>
      </c:catAx>
      <c:valAx>
        <c:axId val="14732093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1473205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88196267133274"/>
          <c:y val="0"/>
          <c:w val="0.28185877806940923"/>
          <c:h val="0.97027146662739239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Нац.оборона - 742 тыс.руб.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742.5</c:v>
                </c:pt>
                <c:pt idx="1">
                  <c:v>742.5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Нац.безопасность - 2,3 млн.руб.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2321.6</c:v>
                </c:pt>
                <c:pt idx="1">
                  <c:v>2321.6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Нац.экономика - 19,2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19219.8</c:v>
                </c:pt>
                <c:pt idx="1">
                  <c:v>19219.8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Общегосударственные вопросы - 54,2млн.руб.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54153.9</c:v>
                </c:pt>
                <c:pt idx="1">
                  <c:v>54153.9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 - 36,4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36352.9</c:v>
                </c:pt>
                <c:pt idx="1">
                  <c:v>36352.9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Охрана окр.среды - 557 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557.29999999999995</c:v>
                </c:pt>
                <c:pt idx="1">
                  <c:v>557.29999999999995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1479760"/>
        <c:axId val="431480152"/>
        <c:axId val="424031304"/>
      </c:area3DChart>
      <c:catAx>
        <c:axId val="431479760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crossAx val="431480152"/>
        <c:crosses val="autoZero"/>
        <c:auto val="1"/>
        <c:lblAlgn val="ctr"/>
        <c:lblOffset val="100"/>
        <c:noMultiLvlLbl val="0"/>
      </c:catAx>
      <c:valAx>
        <c:axId val="43148015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431479760"/>
        <c:crosses val="autoZero"/>
        <c:crossBetween val="midCat"/>
      </c:valAx>
      <c:serAx>
        <c:axId val="424031304"/>
        <c:scaling>
          <c:orientation val="minMax"/>
        </c:scaling>
        <c:delete val="1"/>
        <c:axPos val="b"/>
        <c:majorTickMark val="out"/>
        <c:minorTickMark val="none"/>
        <c:tickLblPos val="none"/>
        <c:crossAx val="431480152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расходов по экономическим статьям бюджетной классификации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оплата труда - 22,0%</c:v>
                </c:pt>
                <c:pt idx="1">
                  <c:v>ком.услуги - 1,2 %</c:v>
                </c:pt>
                <c:pt idx="2">
                  <c:v>основные средства - 1,9 %</c:v>
                </c:pt>
                <c:pt idx="3">
                  <c:v>субсидии  - 57,7%</c:v>
                </c:pt>
                <c:pt idx="4">
                  <c:v>выпалата пенсий и пособий - 7,0%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112062.3</c:v>
                </c:pt>
                <c:pt idx="1">
                  <c:v>6286.1</c:v>
                </c:pt>
                <c:pt idx="2">
                  <c:v>9750</c:v>
                </c:pt>
                <c:pt idx="3">
                  <c:v>293587.5</c:v>
                </c:pt>
                <c:pt idx="4">
                  <c:v>35265.199999999997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Дума НГО - 0,3%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1328.5</c:v>
                </c:pt>
                <c:pt idx="1">
                  <c:v>1328.5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орган - 0,4%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1916.5</c:v>
                </c:pt>
                <c:pt idx="1">
                  <c:v>1916.5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Фин.управление - 1,2%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5988.8</c:v>
                </c:pt>
                <c:pt idx="1">
                  <c:v>5988.8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Отдел культуры - 12,0%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61149.3</c:v>
                </c:pt>
                <c:pt idx="1">
                  <c:v>61149.3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Администрация НГО - 28,2%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143510.9</c:v>
                </c:pt>
                <c:pt idx="1">
                  <c:v>143510.9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Управление образованием - 57,9%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294696.2</c:v>
                </c:pt>
                <c:pt idx="1">
                  <c:v>294696.2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244488"/>
        <c:axId val="209244880"/>
        <c:axId val="434763488"/>
      </c:area3DChart>
      <c:catAx>
        <c:axId val="209244488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crossAx val="209244880"/>
        <c:crosses val="autoZero"/>
        <c:auto val="1"/>
        <c:lblAlgn val="ctr"/>
        <c:lblOffset val="100"/>
        <c:noMultiLvlLbl val="0"/>
      </c:catAx>
      <c:valAx>
        <c:axId val="20924488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09244488"/>
        <c:crosses val="autoZero"/>
        <c:crossBetween val="midCat"/>
      </c:valAx>
      <c:serAx>
        <c:axId val="434763488"/>
        <c:scaling>
          <c:orientation val="minMax"/>
        </c:scaling>
        <c:delete val="1"/>
        <c:axPos val="b"/>
        <c:majorTickMark val="out"/>
        <c:minorTickMark val="none"/>
        <c:tickLblPos val="none"/>
        <c:crossAx val="209244880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90"/>
      <c:hPercent val="80"/>
      <c:rotY val="260"/>
      <c:depthPercent val="520"/>
      <c:rAngAx val="1"/>
    </c:view3D>
    <c:floor>
      <c:thickness val="0"/>
    </c:floor>
    <c:sideWall>
      <c:thickness val="0"/>
      <c:spPr>
        <a:noFill/>
        <a:ln w="3175"/>
        <a:effectLst>
          <a:outerShdw blurRad="50800" dist="50800" dir="5400000" algn="ctr" rotWithShape="0">
            <a:srgbClr val="000000">
              <a:alpha val="94000"/>
            </a:srgbClr>
          </a:outerShdw>
        </a:effectLst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0"/>
          <c:y val="6.1825605132691743E-5"/>
          <c:w val="0.72585958238315118"/>
          <c:h val="0.914285774407042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117025.2</c:v>
                </c:pt>
                <c:pt idx="1">
                  <c:v>132861.6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ЕНВД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5328.8</c:v>
                </c:pt>
                <c:pt idx="1">
                  <c:v>5756.6</c:v>
                </c:pt>
              </c:numCache>
            </c:numRef>
          </c:val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Налог на имущество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1289.2</c:v>
                </c:pt>
                <c:pt idx="1">
                  <c:v>1924.9</c:v>
                </c:pt>
              </c:numCache>
            </c:numRef>
          </c:val>
        </c:ser>
        <c:ser>
          <c:idx val="9"/>
          <c:order val="3"/>
          <c:tx>
            <c:strRef>
              <c:f>Sheet1!$A$6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2269.6</c:v>
                </c:pt>
                <c:pt idx="1">
                  <c:v>3791.6</c:v>
                </c:pt>
              </c:numCache>
            </c:numRef>
          </c:val>
        </c:ser>
        <c:ser>
          <c:idx val="3"/>
          <c:order val="4"/>
          <c:tx>
            <c:strRef>
              <c:f>Sheet1!$A$7</c:f>
              <c:strCache>
                <c:ptCount val="1"/>
                <c:pt idx="0">
                  <c:v>Налог с патента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43.2</c:v>
                </c:pt>
                <c:pt idx="1">
                  <c:v>161.9</c:v>
                </c:pt>
              </c:numCache>
            </c:numRef>
          </c:val>
        </c:ser>
        <c:ser>
          <c:idx val="4"/>
          <c:order val="5"/>
          <c:tx>
            <c:strRef>
              <c:f>Sheet1!$A$8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Sheet1!$B$8:$C$8</c:f>
              <c:numCache>
                <c:formatCode>General</c:formatCode>
                <c:ptCount val="2"/>
                <c:pt idx="0">
                  <c:v>638.1</c:v>
                </c:pt>
                <c:pt idx="1">
                  <c:v>1192.9000000000001</c:v>
                </c:pt>
              </c:numCache>
            </c:numRef>
          </c:val>
        </c:ser>
        <c:ser>
          <c:idx val="5"/>
          <c:order val="6"/>
          <c:tx>
            <c:strRef>
              <c:f>Sheet1!$A$9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Sheet1!$B$9:$C$9</c:f>
              <c:numCache>
                <c:formatCode>General</c:formatCode>
                <c:ptCount val="2"/>
                <c:pt idx="0">
                  <c:v>6200.7</c:v>
                </c:pt>
                <c:pt idx="1">
                  <c:v>8291</c:v>
                </c:pt>
              </c:numCache>
            </c:numRef>
          </c:val>
        </c:ser>
        <c:ser>
          <c:idx val="6"/>
          <c:order val="7"/>
          <c:tx>
            <c:strRef>
              <c:f>Sheet1!$A$10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Sheet1!$B$10:$C$10</c:f>
              <c:numCache>
                <c:formatCode>General</c:formatCode>
                <c:ptCount val="2"/>
                <c:pt idx="0">
                  <c:v>831.7</c:v>
                </c:pt>
                <c:pt idx="1">
                  <c:v>480.1</c:v>
                </c:pt>
              </c:numCache>
            </c:numRef>
          </c:val>
        </c:ser>
        <c:ser>
          <c:idx val="7"/>
          <c:order val="8"/>
          <c:tx>
            <c:strRef>
              <c:f>Sheet1!$A$11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Sheet1!$B$11:$C$11</c:f>
              <c:numCache>
                <c:formatCode>General</c:formatCode>
                <c:ptCount val="2"/>
                <c:pt idx="0">
                  <c:v>1730.3</c:v>
                </c:pt>
                <c:pt idx="1">
                  <c:v>3191.9</c:v>
                </c:pt>
              </c:numCache>
            </c:numRef>
          </c:val>
        </c:ser>
        <c:ser>
          <c:idx val="8"/>
          <c:order val="9"/>
          <c:tx>
            <c:strRef>
              <c:f>Sheet1!$A$12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Sheet1!$B$12:$C$12</c:f>
              <c:numCache>
                <c:formatCode>General</c:formatCode>
                <c:ptCount val="2"/>
                <c:pt idx="0">
                  <c:v>1226.2</c:v>
                </c:pt>
                <c:pt idx="1">
                  <c:v>872.7</c:v>
                </c:pt>
              </c:numCache>
            </c:numRef>
          </c:val>
        </c:ser>
        <c:ser>
          <c:idx val="10"/>
          <c:order val="10"/>
          <c:tx>
            <c:strRef>
              <c:f>Sheet1!$A$13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Sheet1!$B$13:$C$13</c:f>
              <c:numCache>
                <c:formatCode>General</c:formatCode>
                <c:ptCount val="2"/>
                <c:pt idx="0">
                  <c:v>1743</c:v>
                </c:pt>
                <c:pt idx="1">
                  <c:v>929</c:v>
                </c:pt>
              </c:numCache>
            </c:numRef>
          </c:val>
        </c:ser>
        <c:ser>
          <c:idx val="11"/>
          <c:order val="11"/>
          <c:tx>
            <c:strRef>
              <c:f>Sheet1!$A$14</c:f>
              <c:strCache>
                <c:ptCount val="1"/>
                <c:pt idx="0">
                  <c:v>Акцизы по подакцизным товарам</c:v>
                </c:pt>
              </c:strCache>
            </c:strRef>
          </c:tx>
          <c:spPr>
            <a:ln>
              <a:solidFill>
                <a:prstClr val="white"/>
              </a:solidFill>
            </a:ln>
          </c:spPr>
          <c:invertIfNegative val="0"/>
          <c:dPt>
            <c:idx val="0"/>
            <c:invertIfNegative val="0"/>
            <c:bubble3D val="0"/>
            <c:spPr/>
          </c:dPt>
          <c:cat>
            <c:strRef>
              <c:f>Sheet1!$B$1:$C$2</c:f>
              <c:strCache>
                <c:ptCount val="2"/>
                <c:pt idx="0">
                  <c:v>2014</c:v>
                </c:pt>
                <c:pt idx="1">
                  <c:v>2015</c:v>
                </c:pt>
              </c:strCache>
            </c:strRef>
          </c:cat>
          <c:val>
            <c:numRef>
              <c:f>Sheet1!$B$14:$C$14</c:f>
              <c:numCache>
                <c:formatCode>General</c:formatCode>
                <c:ptCount val="2"/>
                <c:pt idx="0">
                  <c:v>179.9</c:v>
                </c:pt>
                <c:pt idx="1">
                  <c:v>1182.4000000000001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439507872"/>
        <c:axId val="146924384"/>
        <c:axId val="0"/>
      </c:bar3DChart>
      <c:catAx>
        <c:axId val="43950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1469243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46924384"/>
        <c:scaling>
          <c:orientation val="minMax"/>
        </c:scaling>
        <c:delete val="1"/>
        <c:axPos val="r"/>
        <c:majorGridlines/>
        <c:numFmt formatCode="General" sourceLinked="1"/>
        <c:majorTickMark val="out"/>
        <c:minorTickMark val="none"/>
        <c:tickLblPos val="none"/>
        <c:crossAx val="439507872"/>
        <c:crosses val="max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scene3d>
          <a:camera prst="orthographicFront"/>
          <a:lightRig rig="threePt" dir="t"/>
        </a:scene3d>
        <a:sp3d>
          <a:bevelB w="6350"/>
        </a:sp3d>
      </c:spPr>
    </c:plotArea>
    <c:legend>
      <c:legendPos val="r"/>
      <c:legendEntry>
        <c:idx val="1"/>
        <c:txPr>
          <a:bodyPr/>
          <a:lstStyle/>
          <a:p>
            <a:pPr>
              <a:defRPr sz="1300" kern="800" baseline="0"/>
            </a:pPr>
            <a:endParaRPr lang="ru-RU"/>
          </a:p>
        </c:txPr>
      </c:legendEntry>
      <c:legendEntry>
        <c:idx val="10"/>
        <c:txPr>
          <a:bodyPr/>
          <a:lstStyle/>
          <a:p>
            <a:pPr>
              <a:defRPr sz="1300" spc="-100" baseline="0"/>
            </a:pPr>
            <a:endParaRPr lang="ru-RU"/>
          </a:p>
        </c:txPr>
      </c:legendEntry>
      <c:layout>
        <c:manualLayout>
          <c:xMode val="edge"/>
          <c:yMode val="edge"/>
          <c:x val="0.70124814896796916"/>
          <c:y val="3.2618839311753493E-4"/>
          <c:w val="0.29057985562379135"/>
          <c:h val="0.99934762321376513"/>
        </c:manualLayout>
      </c:layout>
      <c:overlay val="0"/>
      <c:txPr>
        <a:bodyPr/>
        <a:lstStyle/>
        <a:p>
          <a:pPr>
            <a:defRPr sz="130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bg1"/>
      </a:solidFill>
    </a:ln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70"/>
      <c:rotY val="300"/>
      <c:depthPercent val="130"/>
      <c:rAngAx val="0"/>
      <c:perspective val="17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89027777777777761"/>
          <c:h val="1"/>
        </c:manualLayout>
      </c:layout>
      <c:area3DChart>
        <c:grouping val="stacked"/>
        <c:varyColors val="0"/>
        <c:ser>
          <c:idx val="1"/>
          <c:order val="0"/>
          <c:tx>
            <c:strRef>
              <c:f>Sheet1!$A$1</c:f>
              <c:strCache>
                <c:ptCount val="1"/>
                <c:pt idx="0">
                  <c:v>ЕНВД-3,6%</c:v>
                </c:pt>
              </c:strCache>
            </c:strRef>
          </c:tx>
          <c:val>
            <c:numRef>
              <c:f>Sheet1!$B$1:$C$1</c:f>
              <c:numCache>
                <c:formatCode>General</c:formatCode>
                <c:ptCount val="2"/>
                <c:pt idx="0">
                  <c:v>5756.6</c:v>
                </c:pt>
              </c:numCache>
            </c:numRef>
          </c:val>
        </c:ser>
        <c:ser>
          <c:idx val="2"/>
          <c:order val="1"/>
          <c:tx>
            <c:strRef>
              <c:f>Sheet1!$A$2</c:f>
              <c:strCache>
                <c:ptCount val="1"/>
                <c:pt idx="0">
                  <c:v>Налог на имущество - 1,2% </c:v>
                </c:pt>
              </c:strCache>
            </c:strRef>
          </c:tx>
          <c:val>
            <c:numRef>
              <c:f>Sheet1!$B$2:$C$2</c:f>
              <c:numCache>
                <c:formatCode>General</c:formatCode>
                <c:ptCount val="2"/>
                <c:pt idx="0">
                  <c:v>1924.9</c:v>
                </c:pt>
              </c:numCache>
            </c:numRef>
          </c:val>
        </c:ser>
        <c:ser>
          <c:idx val="7"/>
          <c:order val="2"/>
          <c:tx>
            <c:strRef>
              <c:f>Sheet1!$A$3</c:f>
              <c:strCache>
                <c:ptCount val="1"/>
                <c:pt idx="0">
                  <c:v>Земельный налог - 2,4%</c:v>
                </c:pt>
              </c:strCache>
            </c:strRef>
          </c:tx>
          <c:val>
            <c:numRef>
              <c:f>Sheet1!$B$3:$C$3</c:f>
              <c:numCache>
                <c:formatCode>General</c:formatCode>
                <c:ptCount val="2"/>
                <c:pt idx="0">
                  <c:v>3791.6</c:v>
                </c:pt>
              </c:numCache>
            </c:numRef>
          </c:val>
        </c:ser>
        <c:ser>
          <c:idx val="3"/>
          <c:order val="3"/>
          <c:tx>
            <c:strRef>
              <c:f>Sheet1!$A$4</c:f>
              <c:strCache>
                <c:ptCount val="1"/>
                <c:pt idx="0">
                  <c:v>Гос.пошлина - 0,7%</c:v>
                </c:pt>
              </c:strCache>
            </c:strRef>
          </c:tx>
          <c:val>
            <c:numRef>
              <c:f>Sheet1!$B$4:$C$4</c:f>
              <c:numCache>
                <c:formatCode>General</c:formatCode>
                <c:ptCount val="2"/>
                <c:pt idx="0">
                  <c:v>1192.9000000000001</c:v>
                </c:pt>
              </c:numCache>
            </c:numRef>
          </c:val>
        </c:ser>
        <c:ser>
          <c:idx val="4"/>
          <c:order val="4"/>
          <c:tx>
            <c:strRef>
              <c:f>Sheet1!$A$5</c:f>
              <c:strCache>
                <c:ptCount val="1"/>
                <c:pt idx="0">
                  <c:v>Доходы от использования имущества - 5,2%</c:v>
                </c:pt>
              </c:strCache>
            </c:strRef>
          </c:tx>
          <c:val>
            <c:numRef>
              <c:f>Sheet1!$B$5:$C$5</c:f>
              <c:numCache>
                <c:formatCode>General</c:formatCode>
                <c:ptCount val="2"/>
                <c:pt idx="0">
                  <c:v>8291</c:v>
                </c:pt>
              </c:numCache>
            </c:numRef>
          </c:val>
        </c:ser>
        <c:ser>
          <c:idx val="5"/>
          <c:order val="5"/>
          <c:tx>
            <c:strRef>
              <c:f>Sheet1!$A$6</c:f>
              <c:strCache>
                <c:ptCount val="1"/>
                <c:pt idx="0">
                  <c:v>Платежи при пользовании природными ресурсами - 0,3%</c:v>
                </c:pt>
              </c:strCache>
            </c:strRef>
          </c:tx>
          <c:val>
            <c:numRef>
              <c:f>Sheet1!$B$6:$C$6</c:f>
              <c:numCache>
                <c:formatCode>General</c:formatCode>
                <c:ptCount val="2"/>
                <c:pt idx="0">
                  <c:v>480.1</c:v>
                </c:pt>
              </c:numCache>
            </c:numRef>
          </c:val>
        </c:ser>
        <c:ser>
          <c:idx val="6"/>
          <c:order val="6"/>
          <c:tx>
            <c:strRef>
              <c:f>Sheet1!$A$7</c:f>
              <c:strCache>
                <c:ptCount val="1"/>
                <c:pt idx="0">
                  <c:v>Доходы от оказания платных услуг  - 2 %</c:v>
                </c:pt>
              </c:strCache>
            </c:strRef>
          </c:tx>
          <c:val>
            <c:numRef>
              <c:f>Sheet1!$B$7:$C$7</c:f>
              <c:numCache>
                <c:formatCode>General</c:formatCode>
                <c:ptCount val="2"/>
                <c:pt idx="0">
                  <c:v>3191.9</c:v>
                </c:pt>
              </c:numCache>
            </c:numRef>
          </c:val>
        </c:ser>
        <c:ser>
          <c:idx val="8"/>
          <c:order val="7"/>
          <c:tx>
            <c:strRef>
              <c:f>Sheet1!$A$8</c:f>
              <c:strCache>
                <c:ptCount val="1"/>
                <c:pt idx="0">
                  <c:v>Доходы от продажи материальных и нематериальных активов - 0,5%</c:v>
                </c:pt>
              </c:strCache>
            </c:strRef>
          </c:tx>
          <c:val>
            <c:numRef>
              <c:f>Sheet1!$B$8:$C$8</c:f>
              <c:numCache>
                <c:formatCode>General</c:formatCode>
                <c:ptCount val="2"/>
                <c:pt idx="0">
                  <c:v>872.7</c:v>
                </c:pt>
              </c:numCache>
            </c:numRef>
          </c:val>
        </c:ser>
        <c:ser>
          <c:idx val="9"/>
          <c:order val="8"/>
          <c:tx>
            <c:strRef>
              <c:f>Sheet1!$A$9</c:f>
              <c:strCache>
                <c:ptCount val="1"/>
                <c:pt idx="0">
                  <c:v>Штрафы, санкции, возмещение ущерба - 0,6%</c:v>
                </c:pt>
              </c:strCache>
            </c:strRef>
          </c:tx>
          <c:val>
            <c:numRef>
              <c:f>Sheet1!$B$9:$C$9</c:f>
              <c:numCache>
                <c:formatCode>General</c:formatCode>
                <c:ptCount val="2"/>
                <c:pt idx="0">
                  <c:v>929</c:v>
                </c:pt>
              </c:numCache>
            </c:numRef>
          </c:val>
        </c:ser>
        <c:ser>
          <c:idx val="10"/>
          <c:order val="9"/>
          <c:tx>
            <c:strRef>
              <c:f>Sheet1!$A$10</c:f>
              <c:strCache>
                <c:ptCount val="1"/>
                <c:pt idx="0">
                  <c:v>НДФЛ - 83,0%</c:v>
                </c:pt>
              </c:strCache>
            </c:strRef>
          </c:tx>
          <c:val>
            <c:numRef>
              <c:f>Sheet1!$B$10:$C$10</c:f>
              <c:numCache>
                <c:formatCode>General</c:formatCode>
                <c:ptCount val="2"/>
                <c:pt idx="0">
                  <c:v>132861.6</c:v>
                </c:pt>
              </c:numCache>
            </c:numRef>
          </c:val>
        </c:ser>
        <c:ser>
          <c:idx val="0"/>
          <c:order val="10"/>
          <c:tx>
            <c:strRef>
              <c:f>Sheet1!$A$11</c:f>
              <c:strCache>
                <c:ptCount val="1"/>
                <c:pt idx="0">
                  <c:v>Акцизы по подакцизным товарам - 0,7 %</c:v>
                </c:pt>
              </c:strCache>
            </c:strRef>
          </c:tx>
          <c:spPr>
            <a:ln w="25400">
              <a:noFill/>
            </a:ln>
          </c:spPr>
          <c:val>
            <c:numRef>
              <c:f>Sheet1!$B$11:$C$11</c:f>
              <c:numCache>
                <c:formatCode>General</c:formatCode>
                <c:ptCount val="2"/>
                <c:pt idx="0">
                  <c:v>1182.4000000000001</c:v>
                </c:pt>
              </c:numCache>
            </c:numRef>
          </c:val>
        </c:ser>
        <c:ser>
          <c:idx val="11"/>
          <c:order val="11"/>
          <c:tx>
            <c:strRef>
              <c:f>Sheet1!$A$12</c:f>
              <c:strCache>
                <c:ptCount val="1"/>
                <c:pt idx="0">
                  <c:v>Патент- 0,1</c:v>
                </c:pt>
              </c:strCache>
            </c:strRef>
          </c:tx>
          <c:spPr>
            <a:ln w="25400">
              <a:noFill/>
            </a:ln>
          </c:spPr>
          <c:val>
            <c:numRef>
              <c:f>Sheet1!$B$12:$C$12</c:f>
              <c:numCache>
                <c:formatCode>General</c:formatCode>
                <c:ptCount val="2"/>
                <c:pt idx="0">
                  <c:v>161.9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10"/>
        <c:axId val="146925168"/>
        <c:axId val="146925560"/>
        <c:axId val="0"/>
      </c:area3DChart>
      <c:catAx>
        <c:axId val="14692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4692556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46925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46925168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68774934383202102"/>
          <c:y val="9.8337707786526705E-3"/>
          <c:w val="0.31225065616797898"/>
          <c:h val="0.9893673082531349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вопросы- 10,6%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54153.9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Нац.оборона- 0,1%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742.5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Нац.безопасность - 0,5%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2321.6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Нац.экономика- 3,8%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19219.8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ЖКХ- 7,1%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36352.9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Образование- 60,7%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308599.2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Культура- 7,2%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36709.300000000003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Соц.политика - 8,2%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41957.7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Физ.и спорт - 1,5%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7820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СМИ - 0 %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152.4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долга - 0%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Лист1!$L$2:$L$3</c:f>
              <c:numCache>
                <c:formatCode>General</c:formatCode>
                <c:ptCount val="2"/>
                <c:pt idx="0">
                  <c:v>3.6</c:v>
                </c:pt>
              </c:numCache>
            </c:numRef>
          </c:val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Охрана окружающей среды - 0,1%</c:v>
                </c:pt>
              </c:strCache>
            </c:strRef>
          </c:tx>
          <c:spPr>
            <a:gradFill>
              <a:gsLst>
                <a:gs pos="0">
                  <a:srgbClr val="4F81BD">
                    <a:tint val="66000"/>
                    <a:satMod val="160000"/>
                  </a:srgbClr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5400000" scaled="0"/>
            </a:gradFill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Лист1!$M$2:$M$3</c:f>
              <c:numCache>
                <c:formatCode>General</c:formatCode>
                <c:ptCount val="2"/>
                <c:pt idx="0">
                  <c:v>557.29999999999995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2622944"/>
        <c:axId val="202623336"/>
        <c:axId val="0"/>
      </c:area3DChart>
      <c:catAx>
        <c:axId val="202622944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crossAx val="202623336"/>
        <c:crosses val="autoZero"/>
        <c:auto val="1"/>
        <c:lblAlgn val="ctr"/>
        <c:lblOffset val="100"/>
        <c:noMultiLvlLbl val="0"/>
      </c:catAx>
      <c:valAx>
        <c:axId val="20262333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20262294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5023998736269073"/>
          <c:y val="0"/>
          <c:w val="0.34976001263730921"/>
          <c:h val="0.80996855809068846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hPercent val="84"/>
      <c:rotY val="100"/>
      <c:depthPercent val="1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428571428571478"/>
          <c:y val="1.9230769230769284E-2"/>
          <c:w val="0.67142857142857371"/>
          <c:h val="0.8437500000000011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36709.300000000003</c:v>
                </c:pt>
                <c:pt idx="1">
                  <c:v>31798.7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физкультура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7820</c:v>
                </c:pt>
                <c:pt idx="1">
                  <c:v>7910.3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соц.политика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41957.7</c:v>
                </c:pt>
                <c:pt idx="1">
                  <c:v>38459.4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308599.2</c:v>
                </c:pt>
                <c:pt idx="1">
                  <c:v>287080.09999999998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gapDepth val="52"/>
        <c:shape val="box"/>
        <c:axId val="202624120"/>
        <c:axId val="202624512"/>
        <c:axId val="260567776"/>
      </c:bar3DChart>
      <c:catAx>
        <c:axId val="202624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026245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262451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02624120"/>
        <c:crosses val="autoZero"/>
        <c:crossBetween val="between"/>
      </c:valAx>
      <c:serAx>
        <c:axId val="260567776"/>
        <c:scaling>
          <c:orientation val="minMax"/>
        </c:scaling>
        <c:delete val="0"/>
        <c:axPos val="b"/>
        <c:majorTickMark val="out"/>
        <c:minorTickMark val="none"/>
        <c:tickLblPos val="nextTo"/>
        <c:crossAx val="20262451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6"/>
      <c:rotY val="2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213773314203709E-2"/>
          <c:y val="1.6949152542372881E-2"/>
          <c:w val="0.76327116212338775"/>
          <c:h val="0.9096045197740112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1"/>
          <c:dLbls>
            <c:dLbl>
              <c:idx val="0"/>
              <c:layout>
                <c:manualLayout>
                  <c:x val="0"/>
                  <c:y val="-0.3471892680081656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32,2%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9481515984763523E-2"/>
                  <c:y val="-0.1754717006840581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47,5 %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1343773342102749E-2"/>
                  <c:y val="4.896252551764362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4,5%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5108320742913592E-2"/>
                  <c:y val="9.55193934091571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1,9%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2099644731522872E-2"/>
                  <c:y val="1.59881889763779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2,4 %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1317875599811166E-2"/>
                  <c:y val="3.642125984251968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1,9%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1243430884429623E-2"/>
                  <c:y val="-1.243504859181962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5,0%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20433869756621884"/>
                  <c:y val="-3.31214160972087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4,6%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Mode val="edge"/>
                  <c:yMode val="edge"/>
                  <c:x val="0.17790530846484967"/>
                  <c:y val="0.7005649717514113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Mode val="edge"/>
                  <c:yMode val="edge"/>
                  <c:x val="0.48637015781922616"/>
                  <c:y val="0.6930320150659133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Mode val="edge"/>
                  <c:yMode val="edge"/>
                  <c:x val="0.55093256814920988"/>
                  <c:y val="0.93032015065913465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Mode val="edge"/>
                  <c:yMode val="edge"/>
                  <c:x val="0.35868005738881004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Mode val="edge"/>
                  <c:yMode val="edge"/>
                  <c:x val="0.45911047345767647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99446.5</c:v>
                </c:pt>
                <c:pt idx="1">
                  <c:v>146628.70000000001</c:v>
                </c:pt>
                <c:pt idx="2">
                  <c:v>13787.2</c:v>
                </c:pt>
                <c:pt idx="3">
                  <c:v>5828.5</c:v>
                </c:pt>
                <c:pt idx="4">
                  <c:v>7517.8</c:v>
                </c:pt>
                <c:pt idx="5">
                  <c:v>5957.6</c:v>
                </c:pt>
                <c:pt idx="6">
                  <c:v>15338.1</c:v>
                </c:pt>
                <c:pt idx="7">
                  <c:v>14094.8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1"/>
          <c:dLbls>
            <c:dLbl>
              <c:idx val="0"/>
              <c:spPr/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Sheet1!$B$6:$I$6</c:f>
              <c:numCache>
                <c:formatCode>General</c:formatCode>
                <c:ptCount val="8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Sheet1!$B$7:$I$7</c:f>
              <c:numCache>
                <c:formatCode>General</c:formatCode>
                <c:ptCount val="8"/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Sheet1!$B$8:$I$8</c:f>
              <c:numCache>
                <c:formatCode>General</c:formatCode>
                <c:ptCount val="8"/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Sheet1!$B$9:$I$9</c:f>
              <c:numCache>
                <c:formatCode>General</c:formatCode>
                <c:ptCount val="8"/>
              </c:numCache>
            </c:numRef>
          </c:val>
        </c:ser>
        <c:ser>
          <c:idx val="9"/>
          <c:order val="8"/>
          <c:tx>
            <c:strRef>
              <c:f>Sheet1!$A$10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Sheet1!$B$10:$I$10</c:f>
              <c:numCache>
                <c:formatCode>General</c:formatCode>
                <c:ptCount val="8"/>
              </c:numCache>
            </c:numRef>
          </c:val>
        </c:ser>
        <c:ser>
          <c:idx val="10"/>
          <c:order val="9"/>
          <c:tx>
            <c:strRef>
              <c:f>Sheet1!$A$11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Sheet1!$B$11:$I$11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866278451196293"/>
          <c:y val="0.13603947756934623"/>
          <c:w val="0.20133721548803571"/>
          <c:h val="0.84916598077128957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оплата труда - 22,9%</c:v>
                </c:pt>
                <c:pt idx="1">
                  <c:v>ком.услуги - 1,4 %</c:v>
                </c:pt>
                <c:pt idx="2">
                  <c:v>основные средства - 0,9%</c:v>
                </c:pt>
                <c:pt idx="3">
                  <c:v>субсидии  - 68,7%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70598.3</c:v>
                </c:pt>
                <c:pt idx="1">
                  <c:v>4290.8</c:v>
                </c:pt>
                <c:pt idx="2">
                  <c:v>2684</c:v>
                </c:pt>
                <c:pt idx="3">
                  <c:v>212139.1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130"/>
      <c:depthPercent val="8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0538167104111984E-2"/>
          <c:y val="2.1408833005585607E-2"/>
          <c:w val="0.66570833333333335"/>
          <c:h val="0.96747159996469156"/>
        </c:manualLayout>
      </c:layout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 - 26,1,0%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80594.8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Дошкольное - 15,4%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47541.1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Питание школьников - 3,4%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10382.299999999999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проезд детей сирот 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155.19999999999999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Летний отдых- 2,0%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6290.4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о/л "Маяк"  -0,4 % 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1144.7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Худ.образование- 0,6%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1846.2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Кап.ремонт  - 0,2%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455.4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Автобус- 0,2%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634.5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спортзал на селе - 0,3%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1052.2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1905744"/>
        <c:axId val="431906136"/>
        <c:axId val="419714008"/>
      </c:area3DChart>
      <c:catAx>
        <c:axId val="4319057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431906136"/>
        <c:crosses val="autoZero"/>
        <c:auto val="1"/>
        <c:lblAlgn val="ctr"/>
        <c:lblOffset val="100"/>
        <c:noMultiLvlLbl val="0"/>
      </c:catAx>
      <c:valAx>
        <c:axId val="431906136"/>
        <c:scaling>
          <c:orientation val="minMax"/>
        </c:scaling>
        <c:delete val="1"/>
        <c:axPos val="r"/>
        <c:majorGridlines/>
        <c:numFmt formatCode="General" sourceLinked="1"/>
        <c:majorTickMark val="out"/>
        <c:minorTickMark val="none"/>
        <c:tickLblPos val="none"/>
        <c:crossAx val="431905744"/>
        <c:crosses val="autoZero"/>
        <c:crossBetween val="midCat"/>
      </c:valAx>
      <c:serAx>
        <c:axId val="419714008"/>
        <c:scaling>
          <c:orientation val="minMax"/>
        </c:scaling>
        <c:delete val="1"/>
        <c:axPos val="b"/>
        <c:majorTickMark val="out"/>
        <c:minorTickMark val="none"/>
        <c:tickLblPos val="none"/>
        <c:crossAx val="431906136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Клубы - 67,6%</c:v>
                </c:pt>
                <c:pt idx="1">
                  <c:v>Музеи - 2,7%</c:v>
                </c:pt>
                <c:pt idx="2">
                  <c:v>Библиотеки - 22,1%</c:v>
                </c:pt>
                <c:pt idx="3">
                  <c:v>ЦБ - 7,4%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24837.599999999999</c:v>
                </c:pt>
                <c:pt idx="1">
                  <c:v>1082</c:v>
                </c:pt>
                <c:pt idx="2">
                  <c:v>8114.4</c:v>
                </c:pt>
                <c:pt idx="3">
                  <c:v>2675.3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590 304,6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553 027,0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9 месяцев </a:t>
          </a:r>
          <a:endParaRPr lang="ru-RU" sz="2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610 644,1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508 590,2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+102053,9</a:t>
          </a:r>
          <a:endParaRPr lang="ru-RU" sz="28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+37277,6</a:t>
          </a:r>
          <a:endParaRPr lang="ru-RU" sz="28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720" custLinFactNeighborY="-414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AAA528-1A36-4A5F-AF40-A259AB79E1D6}" type="presOf" srcId="{C6A8586D-56F9-4AF1-8826-0E7A0FE7060E}" destId="{76F112AC-163B-45A5-821F-4CA16E1844A6}" srcOrd="0" destOrd="0" presId="urn:microsoft.com/office/officeart/2005/8/layout/lProcess2"/>
    <dgm:cxn modelId="{E19148A4-584D-43CB-A867-749DBAACB7C5}" type="presOf" srcId="{DECA5392-7C30-4C80-B645-ECFF51ECC210}" destId="{F7E1681C-0E2C-4795-B598-BC52A18CEA41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64CA3DF8-EEF1-4FF7-9013-DF7BF4E44460}" type="presOf" srcId="{E5F78A2E-F7DE-427F-AD2D-C15B906DB2EC}" destId="{2F9D9632-25B3-490E-B9CC-DF379A24FB61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3D258212-76DA-4DD0-BDC5-6D7AE49D37BD}" type="presOf" srcId="{CFC9113F-5ED5-46B5-BC37-47B46D8BEAA3}" destId="{E263EBC2-3D86-4D8D-A5E0-F8E9A10C4806}" srcOrd="0" destOrd="0" presId="urn:microsoft.com/office/officeart/2005/8/layout/lProcess2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3DB41054-D481-4D6F-807D-6BA9A76EB580}" type="presOf" srcId="{97735992-B844-4901-B1B9-9733015D4D89}" destId="{8463BF43-BF90-4F00-A6B9-9281AEBFD34E}" srcOrd="0" destOrd="0" presId="urn:microsoft.com/office/officeart/2005/8/layout/lProcess2"/>
    <dgm:cxn modelId="{B46AA8B0-054C-466A-A881-9D71D4B179A2}" type="presOf" srcId="{10D0B457-D32F-40C6-BF39-5AD972F61EB9}" destId="{2BE4975E-3555-4857-8419-7B4902C9F6ED}" srcOrd="1" destOrd="0" presId="urn:microsoft.com/office/officeart/2005/8/layout/lProcess2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DB0394AF-7D34-463A-B403-9DBFD60BBFA1}" type="presOf" srcId="{37A5DC6B-5B5B-4E6F-B891-F3F9D4906EA4}" destId="{6169A735-C8B8-4ADE-B9F7-55089ABF3E68}" srcOrd="0" destOrd="0" presId="urn:microsoft.com/office/officeart/2005/8/layout/lProcess2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A349D101-0A0F-41E8-ACEF-E9B730DF7228}" type="presOf" srcId="{10D0B457-D32F-40C6-BF39-5AD972F61EB9}" destId="{54659A6C-1334-49F4-AC94-CA74A61BD9DC}" srcOrd="0" destOrd="0" presId="urn:microsoft.com/office/officeart/2005/8/layout/lProcess2"/>
    <dgm:cxn modelId="{BC4AC4AC-81DB-4B38-A8E6-24065A5B27EA}" type="presOf" srcId="{7CA2D4B2-CC18-4189-B187-29147629C6E1}" destId="{E21D6728-144B-4DEA-8789-009EF5806EFE}" srcOrd="0" destOrd="0" presId="urn:microsoft.com/office/officeart/2005/8/layout/lProcess2"/>
    <dgm:cxn modelId="{CEAAA4D6-1E08-42BC-81E4-182B8B5E96BB}" type="presOf" srcId="{C6A8586D-56F9-4AF1-8826-0E7A0FE7060E}" destId="{42632211-84D7-4D1B-94DC-E7A30AC7F6B4}" srcOrd="1" destOrd="0" presId="urn:microsoft.com/office/officeart/2005/8/layout/lProcess2"/>
    <dgm:cxn modelId="{7E087937-9321-4F6F-929C-3E8876201575}" type="presOf" srcId="{C33AB0F6-80A1-47B2-8978-682A28BB30A4}" destId="{99F1B89C-C1B0-4569-B7F4-B7A31649F615}" srcOrd="0" destOrd="0" presId="urn:microsoft.com/office/officeart/2005/8/layout/lProcess2"/>
    <dgm:cxn modelId="{FC8D4D88-0E2F-4D79-AF57-967F745848DC}" type="presParOf" srcId="{99F1B89C-C1B0-4569-B7F4-B7A31649F615}" destId="{4DBEFF1B-A808-4020-BE63-43F2899B9A5F}" srcOrd="0" destOrd="0" presId="urn:microsoft.com/office/officeart/2005/8/layout/lProcess2"/>
    <dgm:cxn modelId="{8BEA2C8D-F35B-496C-8228-D2D69C7C2BA6}" type="presParOf" srcId="{4DBEFF1B-A808-4020-BE63-43F2899B9A5F}" destId="{54659A6C-1334-49F4-AC94-CA74A61BD9DC}" srcOrd="0" destOrd="0" presId="urn:microsoft.com/office/officeart/2005/8/layout/lProcess2"/>
    <dgm:cxn modelId="{45CB51BB-C123-48E5-AAE3-A5ECC515398E}" type="presParOf" srcId="{4DBEFF1B-A808-4020-BE63-43F2899B9A5F}" destId="{2BE4975E-3555-4857-8419-7B4902C9F6ED}" srcOrd="1" destOrd="0" presId="urn:microsoft.com/office/officeart/2005/8/layout/lProcess2"/>
    <dgm:cxn modelId="{BAD1CB62-A3D6-46CA-81EE-123B89E27C5D}" type="presParOf" srcId="{4DBEFF1B-A808-4020-BE63-43F2899B9A5F}" destId="{406A25BC-51B5-47A5-BD4E-9D2619FF6649}" srcOrd="2" destOrd="0" presId="urn:microsoft.com/office/officeart/2005/8/layout/lProcess2"/>
    <dgm:cxn modelId="{10BA9F00-17E1-4DDD-B23E-028862BFF91D}" type="presParOf" srcId="{406A25BC-51B5-47A5-BD4E-9D2619FF6649}" destId="{5D00AA46-77B5-48E5-A910-64B3C44F46CC}" srcOrd="0" destOrd="0" presId="urn:microsoft.com/office/officeart/2005/8/layout/lProcess2"/>
    <dgm:cxn modelId="{B70E5ED3-E799-434F-8B85-08BD931B49C7}" type="presParOf" srcId="{5D00AA46-77B5-48E5-A910-64B3C44F46CC}" destId="{E21D6728-144B-4DEA-8789-009EF5806EFE}" srcOrd="0" destOrd="0" presId="urn:microsoft.com/office/officeart/2005/8/layout/lProcess2"/>
    <dgm:cxn modelId="{29CABE0A-FE3A-4552-9BD8-405FD82D0F90}" type="presParOf" srcId="{5D00AA46-77B5-48E5-A910-64B3C44F46CC}" destId="{6D048830-B8AC-4152-85A6-16D32320469A}" srcOrd="1" destOrd="0" presId="urn:microsoft.com/office/officeart/2005/8/layout/lProcess2"/>
    <dgm:cxn modelId="{CFEC2185-F230-4C68-9F05-32650AFFC4AE}" type="presParOf" srcId="{5D00AA46-77B5-48E5-A910-64B3C44F46CC}" destId="{6169A735-C8B8-4ADE-B9F7-55089ABF3E68}" srcOrd="2" destOrd="0" presId="urn:microsoft.com/office/officeart/2005/8/layout/lProcess2"/>
    <dgm:cxn modelId="{EA2E8174-EC07-4E9F-A9E5-0E37BF440FCF}" type="presParOf" srcId="{5D00AA46-77B5-48E5-A910-64B3C44F46CC}" destId="{164DDCB9-B21C-4D65-806C-99BC2E8920D4}" srcOrd="3" destOrd="0" presId="urn:microsoft.com/office/officeart/2005/8/layout/lProcess2"/>
    <dgm:cxn modelId="{11D6081A-A3F2-42A6-8D0C-0F091A5F49D3}" type="presParOf" srcId="{5D00AA46-77B5-48E5-A910-64B3C44F46CC}" destId="{F7E1681C-0E2C-4795-B598-BC52A18CEA41}" srcOrd="4" destOrd="0" presId="urn:microsoft.com/office/officeart/2005/8/layout/lProcess2"/>
    <dgm:cxn modelId="{D846A60C-AAE3-4B4E-A121-9D4E664D11CB}" type="presParOf" srcId="{99F1B89C-C1B0-4569-B7F4-B7A31649F615}" destId="{265702B5-A647-4DD8-8D1E-E2C4799EF922}" srcOrd="1" destOrd="0" presId="urn:microsoft.com/office/officeart/2005/8/layout/lProcess2"/>
    <dgm:cxn modelId="{4EE1E182-7D34-4875-B9C3-99EDB9B4BC4E}" type="presParOf" srcId="{99F1B89C-C1B0-4569-B7F4-B7A31649F615}" destId="{8FB0B4EA-86B3-448D-80A9-CBD9B0271407}" srcOrd="2" destOrd="0" presId="urn:microsoft.com/office/officeart/2005/8/layout/lProcess2"/>
    <dgm:cxn modelId="{4FCA26C9-161F-42B1-AE44-868D7D187BE3}" type="presParOf" srcId="{8FB0B4EA-86B3-448D-80A9-CBD9B0271407}" destId="{76F112AC-163B-45A5-821F-4CA16E1844A6}" srcOrd="0" destOrd="0" presId="urn:microsoft.com/office/officeart/2005/8/layout/lProcess2"/>
    <dgm:cxn modelId="{BA35FD9D-E775-40C7-9C0A-96E35284B640}" type="presParOf" srcId="{8FB0B4EA-86B3-448D-80A9-CBD9B0271407}" destId="{42632211-84D7-4D1B-94DC-E7A30AC7F6B4}" srcOrd="1" destOrd="0" presId="urn:microsoft.com/office/officeart/2005/8/layout/lProcess2"/>
    <dgm:cxn modelId="{9E8FF553-98E1-4ABE-94B8-B2CFBE90D731}" type="presParOf" srcId="{8FB0B4EA-86B3-448D-80A9-CBD9B0271407}" destId="{F54FA2E6-9265-48A7-A9EE-465863E09908}" srcOrd="2" destOrd="0" presId="urn:microsoft.com/office/officeart/2005/8/layout/lProcess2"/>
    <dgm:cxn modelId="{76011F19-5E3E-407F-94B5-84046E8C5007}" type="presParOf" srcId="{F54FA2E6-9265-48A7-A9EE-465863E09908}" destId="{B602637F-3D13-4CEF-93A0-B7B5928B9F18}" srcOrd="0" destOrd="0" presId="urn:microsoft.com/office/officeart/2005/8/layout/lProcess2"/>
    <dgm:cxn modelId="{2E51932D-D292-4D2E-9684-5FD3268AF7C4}" type="presParOf" srcId="{B602637F-3D13-4CEF-93A0-B7B5928B9F18}" destId="{2F9D9632-25B3-490E-B9CC-DF379A24FB61}" srcOrd="0" destOrd="0" presId="urn:microsoft.com/office/officeart/2005/8/layout/lProcess2"/>
    <dgm:cxn modelId="{FF6B6611-B523-4869-BEEB-EF1554E4BBDE}" type="presParOf" srcId="{B602637F-3D13-4CEF-93A0-B7B5928B9F18}" destId="{80781838-1050-4656-BDB9-09DEA6B9BAE2}" srcOrd="1" destOrd="0" presId="urn:microsoft.com/office/officeart/2005/8/layout/lProcess2"/>
    <dgm:cxn modelId="{73CC900F-7ED9-439D-B358-1068B0CEE526}" type="presParOf" srcId="{B602637F-3D13-4CEF-93A0-B7B5928B9F18}" destId="{8463BF43-BF90-4F00-A6B9-9281AEBFD34E}" srcOrd="2" destOrd="0" presId="urn:microsoft.com/office/officeart/2005/8/layout/lProcess2"/>
    <dgm:cxn modelId="{B7A97227-0F50-4610-8400-0A902728C169}" type="presParOf" srcId="{B602637F-3D13-4CEF-93A0-B7B5928B9F18}" destId="{4B9BDB64-4002-4A11-A719-B5C89801DF01}" srcOrd="3" destOrd="0" presId="urn:microsoft.com/office/officeart/2005/8/layout/lProcess2"/>
    <dgm:cxn modelId="{7E6B51C0-4892-4624-9EF5-27206E0F11C4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5B3D7-5016-468A-9568-C050FFB9E15B}" type="presOf" srcId="{7CA2D4B2-CC18-4189-B187-29147629C6E1}" destId="{E21D6728-144B-4DEA-8789-009EF5806EFE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DE47820A-3DBE-44C9-B6DF-E1024CDF8F32}" type="presOf" srcId="{C33AB0F6-80A1-47B2-8978-682A28BB30A4}" destId="{99F1B89C-C1B0-4569-B7F4-B7A31649F615}" srcOrd="0" destOrd="0" presId="urn:microsoft.com/office/officeart/2005/8/layout/lProcess2"/>
    <dgm:cxn modelId="{E18C4356-62E3-4C8E-B669-A8BF39E07A28}" type="presOf" srcId="{DECA5392-7C30-4C80-B645-ECFF51ECC210}" destId="{F7E1681C-0E2C-4795-B598-BC52A18CEA41}" srcOrd="0" destOrd="0" presId="urn:microsoft.com/office/officeart/2005/8/layout/lProcess2"/>
    <dgm:cxn modelId="{669848A1-5CDA-46C8-AE90-884AD0A35052}" type="presOf" srcId="{10D0B457-D32F-40C6-BF39-5AD972F61EB9}" destId="{54659A6C-1334-49F4-AC94-CA74A61BD9DC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0948A798-D654-4B42-A988-74106DF82363}" type="presOf" srcId="{37A5DC6B-5B5B-4E6F-B891-F3F9D4906EA4}" destId="{6169A735-C8B8-4ADE-B9F7-55089ABF3E68}" srcOrd="0" destOrd="0" presId="urn:microsoft.com/office/officeart/2005/8/layout/lProcess2"/>
    <dgm:cxn modelId="{8DD07DC4-70FE-4CF4-958B-69651D43621E}" type="presOf" srcId="{10D0B457-D32F-40C6-BF39-5AD972F61EB9}" destId="{2BE4975E-3555-4857-8419-7B4902C9F6ED}" srcOrd="1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78E478D3-59AD-4E8C-B1D9-D55282B322F6}" type="presParOf" srcId="{99F1B89C-C1B0-4569-B7F4-B7A31649F615}" destId="{4DBEFF1B-A808-4020-BE63-43F2899B9A5F}" srcOrd="0" destOrd="0" presId="urn:microsoft.com/office/officeart/2005/8/layout/lProcess2"/>
    <dgm:cxn modelId="{5BAE4AE6-13BB-46EA-9354-A9CA94044E20}" type="presParOf" srcId="{4DBEFF1B-A808-4020-BE63-43F2899B9A5F}" destId="{54659A6C-1334-49F4-AC94-CA74A61BD9DC}" srcOrd="0" destOrd="0" presId="urn:microsoft.com/office/officeart/2005/8/layout/lProcess2"/>
    <dgm:cxn modelId="{48BD475B-AB2F-409D-83F9-374BC29BF515}" type="presParOf" srcId="{4DBEFF1B-A808-4020-BE63-43F2899B9A5F}" destId="{2BE4975E-3555-4857-8419-7B4902C9F6ED}" srcOrd="1" destOrd="0" presId="urn:microsoft.com/office/officeart/2005/8/layout/lProcess2"/>
    <dgm:cxn modelId="{BB19D384-0C87-43DF-BAEF-0FEBBBDCD1E8}" type="presParOf" srcId="{4DBEFF1B-A808-4020-BE63-43F2899B9A5F}" destId="{406A25BC-51B5-47A5-BD4E-9D2619FF6649}" srcOrd="2" destOrd="0" presId="urn:microsoft.com/office/officeart/2005/8/layout/lProcess2"/>
    <dgm:cxn modelId="{55BE9F08-FEF4-4290-A45D-0BD9228A8B6B}" type="presParOf" srcId="{406A25BC-51B5-47A5-BD4E-9D2619FF6649}" destId="{5D00AA46-77B5-48E5-A910-64B3C44F46CC}" srcOrd="0" destOrd="0" presId="urn:microsoft.com/office/officeart/2005/8/layout/lProcess2"/>
    <dgm:cxn modelId="{ABA15D52-83E0-4FF6-8CE5-67560404D695}" type="presParOf" srcId="{5D00AA46-77B5-48E5-A910-64B3C44F46CC}" destId="{E21D6728-144B-4DEA-8789-009EF5806EFE}" srcOrd="0" destOrd="0" presId="urn:microsoft.com/office/officeart/2005/8/layout/lProcess2"/>
    <dgm:cxn modelId="{7C3F980E-D9F6-4F0B-B806-094CB2AF1A5D}" type="presParOf" srcId="{5D00AA46-77B5-48E5-A910-64B3C44F46CC}" destId="{6D048830-B8AC-4152-85A6-16D32320469A}" srcOrd="1" destOrd="0" presId="urn:microsoft.com/office/officeart/2005/8/layout/lProcess2"/>
    <dgm:cxn modelId="{89B83BE5-FFF7-4143-86C8-968E03E0DDEA}" type="presParOf" srcId="{5D00AA46-77B5-48E5-A910-64B3C44F46CC}" destId="{6169A735-C8B8-4ADE-B9F7-55089ABF3E68}" srcOrd="2" destOrd="0" presId="urn:microsoft.com/office/officeart/2005/8/layout/lProcess2"/>
    <dgm:cxn modelId="{6AFD6BEE-C030-46E4-A473-1847197623E9}" type="presParOf" srcId="{5D00AA46-77B5-48E5-A910-64B3C44F46CC}" destId="{164DDCB9-B21C-4D65-806C-99BC2E8920D4}" srcOrd="3" destOrd="0" presId="urn:microsoft.com/office/officeart/2005/8/layout/lProcess2"/>
    <dgm:cxn modelId="{152355BA-2E00-4CE5-A716-161ADF76BBF0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17995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995" y="0"/>
        <a:ext cx="2184078" cy="1231336"/>
      </dsp:txXfrm>
    </dsp:sp>
    <dsp:sp modelId="{E21D6728-144B-4DEA-8789-009EF5806EFE}">
      <dsp:nvSpPr>
        <dsp:cNvPr id="0" name=""/>
        <dsp:cNvSpPr/>
      </dsp:nvSpPr>
      <dsp:spPr>
        <a:xfrm>
          <a:off x="220678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590 304,6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44296" y="1255305"/>
        <a:ext cx="1700026" cy="759125"/>
      </dsp:txXfrm>
    </dsp:sp>
    <dsp:sp modelId="{6169A735-C8B8-4ADE-B9F7-55089ABF3E68}">
      <dsp:nvSpPr>
        <dsp:cNvPr id="0" name=""/>
        <dsp:cNvSpPr/>
      </dsp:nvSpPr>
      <dsp:spPr>
        <a:xfrm>
          <a:off x="270038" y="210623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553 027,0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93656" y="2129852"/>
        <a:ext cx="1700026" cy="759125"/>
      </dsp:txXfrm>
    </dsp:sp>
    <dsp:sp modelId="{F7E1681C-0E2C-4795-B598-BC52A18CEA41}">
      <dsp:nvSpPr>
        <dsp:cNvPr id="0" name=""/>
        <dsp:cNvSpPr/>
      </dsp:nvSpPr>
      <dsp:spPr>
        <a:xfrm>
          <a:off x="216030" y="3078342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+37277,6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39648" y="3101960"/>
        <a:ext cx="1700026" cy="759125"/>
      </dsp:txXfrm>
    </dsp:sp>
    <dsp:sp modelId="{76F112AC-163B-45A5-821F-4CA16E1844A6}">
      <dsp:nvSpPr>
        <dsp:cNvPr id="0" name=""/>
        <dsp:cNvSpPr/>
      </dsp:nvSpPr>
      <dsp:spPr>
        <a:xfrm>
          <a:off x="2350154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9 месяцев </a:t>
          </a:r>
          <a:endParaRPr lang="ru-RU" sz="2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0154" y="0"/>
        <a:ext cx="2184078" cy="1231336"/>
      </dsp:txXfrm>
    </dsp:sp>
    <dsp:sp modelId="{2F9D9632-25B3-490E-B9CC-DF379A24FB61}">
      <dsp:nvSpPr>
        <dsp:cNvPr id="0" name=""/>
        <dsp:cNvSpPr/>
      </dsp:nvSpPr>
      <dsp:spPr>
        <a:xfrm>
          <a:off x="2568562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610 644,1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1255305"/>
        <a:ext cx="1700026" cy="759125"/>
      </dsp:txXfrm>
    </dsp:sp>
    <dsp:sp modelId="{8463BF43-BF90-4F00-A6B9-9281AEBFD34E}">
      <dsp:nvSpPr>
        <dsp:cNvPr id="0" name=""/>
        <dsp:cNvSpPr/>
      </dsp:nvSpPr>
      <dsp:spPr>
        <a:xfrm>
          <a:off x="2568562" y="216210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508 590,2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2185722"/>
        <a:ext cx="1700026" cy="759125"/>
      </dsp:txXfrm>
    </dsp:sp>
    <dsp:sp modelId="{E263EBC2-3D86-4D8D-A5E0-F8E9A10C4806}">
      <dsp:nvSpPr>
        <dsp:cNvPr id="0" name=""/>
        <dsp:cNvSpPr/>
      </dsp:nvSpPr>
      <dsp:spPr>
        <a:xfrm>
          <a:off x="2568562" y="3092521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+102053,9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592180" y="3116139"/>
        <a:ext cx="1700026" cy="759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1728192" cy="40504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>
        <a:off x="0" y="0"/>
        <a:ext cx="1728192" cy="1215135"/>
      </dsp:txXfrm>
    </dsp:sp>
    <dsp:sp modelId="{E21D6728-144B-4DEA-8789-009EF5806EFE}">
      <dsp:nvSpPr>
        <dsp:cNvPr id="0" name=""/>
        <dsp:cNvSpPr/>
      </dsp:nvSpPr>
      <dsp:spPr>
        <a:xfrm>
          <a:off x="108011" y="1215481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Доходы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1238788"/>
        <a:ext cx="1465554" cy="749137"/>
      </dsp:txXfrm>
    </dsp:sp>
    <dsp:sp modelId="{6169A735-C8B8-4ADE-B9F7-55089ABF3E68}">
      <dsp:nvSpPr>
        <dsp:cNvPr id="0" name=""/>
        <dsp:cNvSpPr/>
      </dsp:nvSpPr>
      <dsp:spPr>
        <a:xfrm>
          <a:off x="108011" y="2133655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Расходы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2156962"/>
        <a:ext cx="1465554" cy="749137"/>
      </dsp:txXfrm>
    </dsp:sp>
    <dsp:sp modelId="{F7E1681C-0E2C-4795-B598-BC52A18CEA41}">
      <dsp:nvSpPr>
        <dsp:cNvPr id="0" name=""/>
        <dsp:cNvSpPr/>
      </dsp:nvSpPr>
      <dsp:spPr>
        <a:xfrm>
          <a:off x="108011" y="3051830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Дефицит (-),</a:t>
          </a:r>
          <a:br>
            <a:rPr lang="ru-RU" sz="1900" kern="1200" dirty="0" smtClean="0">
              <a:solidFill>
                <a:schemeClr val="tx1"/>
              </a:solidFill>
            </a:rPr>
          </a:br>
          <a:r>
            <a:rPr lang="ru-RU" sz="1900" kern="1200" dirty="0" smtClean="0">
              <a:solidFill>
                <a:schemeClr val="tx1"/>
              </a:solidFill>
            </a:rPr>
            <a:t>Профицит (+)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131318" y="3075137"/>
        <a:ext cx="1465554" cy="749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C2997-60D9-4036-B0E3-DA57C526271F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138A2-3CE2-4B17-AC61-378A7BA81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990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7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40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621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92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B1CE-22C4-4604-A570-263DCECD2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92022-A955-4DA4-9D68-D568074DD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0"/>
            <a:ext cx="8507412" cy="6669088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Tx/>
              <a:buNone/>
            </a:pP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Исполнение бюджета </a:t>
            </a:r>
            <a:r>
              <a:rPr lang="ru-RU" sz="8800" b="1" i="1" dirty="0" err="1" smtClean="0">
                <a:solidFill>
                  <a:schemeClr val="tx2">
                    <a:lumMod val="75000"/>
                  </a:schemeClr>
                </a:solidFill>
              </a:rPr>
              <a:t>Новолялинского</a:t>
            </a: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 городского округа за 9 </a:t>
            </a: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месяцев</a:t>
            </a:r>
          </a:p>
          <a:p>
            <a:pPr algn="ctr" eaLnBrk="1" hangingPunct="1">
              <a:buFontTx/>
              <a:buNone/>
            </a:pP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 2015 года</a:t>
            </a:r>
          </a:p>
          <a:p>
            <a:pPr algn="ctr" eaLnBrk="1" hangingPunct="1">
              <a:buFontTx/>
              <a:buNone/>
            </a:pPr>
            <a:endParaRPr lang="ru-RU" sz="8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313213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«Образование»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389563056"/>
              </p:ext>
            </p:extLst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411760" y="274638"/>
            <a:ext cx="66247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Межбюджетные</a:t>
            </a:r>
            <a:r>
              <a:rPr lang="ru-RU" baseline="0" dirty="0" smtClean="0"/>
              <a:t> трансферты на образование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457200" y="292100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292725" y="5229225"/>
            <a:ext cx="3851275" cy="1143000"/>
          </a:xfrm>
        </p:spPr>
        <p:txBody>
          <a:bodyPr/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6011863" y="5229225"/>
            <a:ext cx="31321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«Культура»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политика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8308277"/>
              </p:ext>
            </p:extLst>
          </p:nvPr>
        </p:nvGraphicFramePr>
        <p:xfrm>
          <a:off x="457200" y="1124744"/>
          <a:ext cx="82296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Расходы по разделам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Расходы по </a:t>
            </a:r>
            <a:r>
              <a:rPr lang="ru-RU" dirty="0" smtClean="0"/>
              <a:t>главным распорядителям бюджетных средств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93362088"/>
              </p:ext>
            </p:extLst>
          </p:nvPr>
        </p:nvGraphicFramePr>
        <p:xfrm>
          <a:off x="3329862" y="1646802"/>
          <a:ext cx="453650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331640" y="1646802"/>
          <a:ext cx="1728192" cy="405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4318" y="548680"/>
            <a:ext cx="9067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городского округа за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 месяцев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2015 года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48264" y="1629817"/>
            <a:ext cx="8100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211279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4318" y="548680"/>
            <a:ext cx="906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457200" y="292100"/>
            <a:ext cx="8229600" cy="57277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b="1" dirty="0" smtClean="0"/>
              <a:t>Данные о муниципальном долге  </a:t>
            </a:r>
            <a:r>
              <a:rPr lang="ru-RU" b="1" dirty="0" err="1" smtClean="0"/>
              <a:t>Новолялинского</a:t>
            </a:r>
            <a:r>
              <a:rPr lang="ru-RU" b="1" dirty="0" smtClean="0"/>
              <a:t> городского округа по состоянию на 01.10.2015г.</a:t>
            </a:r>
          </a:p>
          <a:p>
            <a:pPr marL="0" indent="0" algn="ctr">
              <a:buFont typeface="Arial" pitchFamily="34" charset="0"/>
              <a:buNone/>
            </a:pPr>
            <a:endParaRPr lang="ru-RU" b="1" dirty="0"/>
          </a:p>
          <a:p>
            <a:pPr marL="0" indent="0" algn="ctr">
              <a:buFont typeface="Arial" pitchFamily="34" charset="0"/>
              <a:buNone/>
            </a:pPr>
            <a:endParaRPr lang="ru-RU" b="1" dirty="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123971"/>
              </p:ext>
            </p:extLst>
          </p:nvPr>
        </p:nvGraphicFramePr>
        <p:xfrm>
          <a:off x="492198" y="1988840"/>
          <a:ext cx="8127759" cy="4759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207"/>
                <a:gridCol w="4968552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Объем муниципального долга в </a:t>
                      </a:r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тыс.руб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01.01.2015г.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4693,5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01.04.2015г.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4323,2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01.07.2015г.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3098,2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01.10.2015г.,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 том числе по муниципальным гарантиям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14773,2</a:t>
                      </a:r>
                    </a:p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10100,0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Погашено кредитов по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состоянию на 01.10.2015г.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820,3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348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Получен из областного бюджета кредит для покрытия временного кассового разрыва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1800,0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5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60325" y="53975"/>
          <a:ext cx="8858250" cy="6646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Доходы всего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-180528" y="0"/>
          <a:ext cx="932452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55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-180528" y="0"/>
            <a:ext cx="4330700" cy="62071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/>
              <a:t>Доходы в сравнении с 9 месяцами 2014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/>
          </p:nvPr>
        </p:nvGraphicFramePr>
        <p:xfrm>
          <a:off x="-180528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6" name="Rectangle 3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0" y="0"/>
            <a:ext cx="4300538" cy="1397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 smtClean="0"/>
              <a:t>Доля налоговых и неналоговых поступлений в собственных доходах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всего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686800" cy="49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800" y="52388"/>
          <a:ext cx="8912225" cy="590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47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3348038" cy="191611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Показатели в разрезе расходов </a:t>
            </a: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 социальную сферу</a:t>
            </a:r>
            <a:endParaRPr lang="ru-RU" sz="24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6237288"/>
            <a:ext cx="2674938" cy="620712"/>
          </a:xfrm>
        </p:spPr>
        <p:txBody>
          <a:bodyPr/>
          <a:lstStyle/>
          <a:p>
            <a:pPr eaLnBrk="1" hangingPunct="1"/>
            <a:r>
              <a:rPr lang="ru-RU" sz="3000" i="1" smtClean="0">
                <a:solidFill>
                  <a:schemeClr val="accent2"/>
                </a:solidFill>
              </a:rPr>
              <a:t>Образование</a:t>
            </a: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92831967"/>
              </p:ext>
            </p:extLst>
          </p:nvPr>
        </p:nvGraphicFramePr>
        <p:xfrm>
          <a:off x="179512" y="0"/>
          <a:ext cx="896448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</TotalTime>
  <Words>207</Words>
  <Application>Microsoft Office PowerPoint</Application>
  <PresentationFormat>Экран (4:3)</PresentationFormat>
  <Paragraphs>69</Paragraphs>
  <Slides>17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Доходы всего</vt:lpstr>
      <vt:lpstr>Доходы в сравнении с 9 месяцами 2014 года</vt:lpstr>
      <vt:lpstr>Доля налоговых и неналоговых поступлений в собственных доходах</vt:lpstr>
      <vt:lpstr>Расходы всего</vt:lpstr>
      <vt:lpstr>Показатели в разрезе расходов на социальную сферу</vt:lpstr>
      <vt:lpstr>Образование</vt:lpstr>
      <vt:lpstr>по разделу «Образование»</vt:lpstr>
      <vt:lpstr>Межбюджетные трансферты на образование</vt:lpstr>
      <vt:lpstr>Культура</vt:lpstr>
      <vt:lpstr>по разделу «Культура»</vt:lpstr>
      <vt:lpstr>Социальная политика</vt:lpstr>
      <vt:lpstr>Расходы по разделам</vt:lpstr>
      <vt:lpstr>Презентация PowerPoint</vt:lpstr>
      <vt:lpstr>Расходы по главным распорядителям бюджетных средств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NFU02PC</cp:lastModifiedBy>
  <cp:revision>80</cp:revision>
  <dcterms:created xsi:type="dcterms:W3CDTF">2014-07-22T08:05:08Z</dcterms:created>
  <dcterms:modified xsi:type="dcterms:W3CDTF">2016-05-31T11:01:42Z</dcterms:modified>
</cp:coreProperties>
</file>